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embeddedFontLst>
    <p:embeddedFont>
      <p:font typeface="Lora" pitchFamily="2" charset="0"/>
      <p:regular r:id="rId19"/>
      <p:bold r:id="rId20"/>
      <p:italic r:id="rId21"/>
      <p:boldItalic r:id="rId22"/>
    </p:embeddedFont>
    <p:embeddedFont>
      <p:font typeface="Oswald" panose="00000500000000000000" pitchFamily="2" charset="0"/>
      <p:regular r:id="rId23"/>
      <p:bold r:id="rId24"/>
    </p:embeddedFont>
    <p:embeddedFont>
      <p:font typeface="Roboto" panose="02000000000000000000" pitchFamily="2" charset="0"/>
      <p:regular r:id="rId25"/>
      <p:bold r:id="rId26"/>
      <p:italic r:id="rId27"/>
      <p:boldItalic r:id="rId28"/>
    </p:embeddedFont>
    <p:embeddedFont>
      <p:font typeface="Roboto Slab" pitchFamily="2" charset="0"/>
      <p:regular r:id="rId29"/>
      <p:bold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71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11a5a4caf7f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11a5a4caf7f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11a5a4caf7f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1a5a4caf7f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11a5a4caf7f_0_3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11a5a4caf7f_0_3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11a5a4caf7f_0_3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11a5a4caf7f_0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0687a71c4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0687a71c4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dca7d55e1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dca7d55e1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b510aa9bf7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b510aa9bf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1a5a4caf7f_0_4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11a5a4caf7f_0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dca7d55e1a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dca7d55e1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dca7d55e1a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1dca7d55e1a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1a5a4caf7f_0_4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1a5a4caf7f_0_4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07941a0c4f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207941a0c4f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b510aa9bf7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2b510aa9bf7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1a5a4caf7f_0_4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1a5a4caf7f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11a5a4caf7f_0_4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11a5a4caf7f_0_4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1a5a4caf7f_0_4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1a5a4caf7f_0_4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8" name="Google Shape;18;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6" name="Google Shape;36;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5" name="Google Shape;45;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6" name="Google Shape;46;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7" name="Google Shape;47;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pic>
        <p:nvPicPr>
          <p:cNvPr id="63" name="Google Shape;63;p13"/>
          <p:cNvPicPr preferRelativeResize="0"/>
          <p:nvPr/>
        </p:nvPicPr>
        <p:blipFill>
          <a:blip r:embed="rId3">
            <a:alphaModFix/>
          </a:blip>
          <a:stretch>
            <a:fillRect/>
          </a:stretch>
        </p:blipFill>
        <p:spPr>
          <a:xfrm>
            <a:off x="571500" y="333375"/>
            <a:ext cx="8001000" cy="4476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4"/>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sz="5000" b="1"/>
              <a:t>Plymouth North </a:t>
            </a:r>
            <a:endParaRPr sz="5000" b="1"/>
          </a:p>
          <a:p>
            <a:pPr marL="0" lvl="0" indent="0" algn="ctr" rtl="0">
              <a:spcBef>
                <a:spcPts val="0"/>
              </a:spcBef>
              <a:spcAft>
                <a:spcPts val="0"/>
              </a:spcAft>
              <a:buNone/>
            </a:pPr>
            <a:r>
              <a:rPr lang="en" sz="5000" b="1"/>
              <a:t>High School</a:t>
            </a:r>
            <a:endParaRPr sz="5000"/>
          </a:p>
        </p:txBody>
      </p:sp>
      <p:sp>
        <p:nvSpPr>
          <p:cNvPr id="69" name="Google Shape;69;p14"/>
          <p:cNvSpPr txBox="1">
            <a:spLocks noGrp="1"/>
          </p:cNvSpPr>
          <p:nvPr>
            <p:ph type="subTitle" idx="1"/>
          </p:nvPr>
        </p:nvSpPr>
        <p:spPr>
          <a:xfrm>
            <a:off x="1680300" y="3049450"/>
            <a:ext cx="5783400" cy="1382400"/>
          </a:xfrm>
          <a:prstGeom prst="rect">
            <a:avLst/>
          </a:prstGeom>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a:t>School Improvement Plan</a:t>
            </a:r>
            <a:endParaRPr/>
          </a:p>
          <a:p>
            <a:pPr marL="0" lvl="0" indent="0" algn="ctr" rtl="0">
              <a:spcBef>
                <a:spcPts val="0"/>
              </a:spcBef>
              <a:spcAft>
                <a:spcPts val="0"/>
              </a:spcAft>
              <a:buNone/>
            </a:pPr>
            <a:r>
              <a:rPr lang="en"/>
              <a:t>2022-2025</a:t>
            </a:r>
            <a:endParaRPr/>
          </a:p>
          <a:p>
            <a:pPr marL="0" lvl="0" indent="0" algn="ctr" rtl="0">
              <a:spcBef>
                <a:spcPts val="0"/>
              </a:spcBef>
              <a:spcAft>
                <a:spcPts val="0"/>
              </a:spcAft>
              <a:buNone/>
            </a:pPr>
            <a:endParaRPr/>
          </a:p>
          <a:p>
            <a:pPr marL="0" lvl="0" indent="0" algn="ctr" rtl="0">
              <a:spcBef>
                <a:spcPts val="0"/>
              </a:spcBef>
              <a:spcAft>
                <a:spcPts val="0"/>
              </a:spcAft>
              <a:buNone/>
            </a:pPr>
            <a:r>
              <a:rPr lang="en" i="1"/>
              <a:t>2024 Plan Update</a:t>
            </a:r>
            <a:endParaRPr i="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387900" y="273100"/>
            <a:ext cx="8368200" cy="686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u="sng">
                <a:solidFill>
                  <a:srgbClr val="00FF00"/>
                </a:solidFill>
              </a:rPr>
              <a:t>SIP GOALS: PNHS 2022-2025 &amp; </a:t>
            </a:r>
            <a:endParaRPr u="sng">
              <a:solidFill>
                <a:srgbClr val="00FF00"/>
              </a:solidFill>
            </a:endParaRPr>
          </a:p>
          <a:p>
            <a:pPr marL="0" lvl="0" indent="0" algn="ctr" rtl="0">
              <a:spcBef>
                <a:spcPts val="0"/>
              </a:spcBef>
              <a:spcAft>
                <a:spcPts val="0"/>
              </a:spcAft>
              <a:buNone/>
            </a:pPr>
            <a:r>
              <a:rPr lang="en" u="sng">
                <a:solidFill>
                  <a:srgbClr val="00FF00"/>
                </a:solidFill>
              </a:rPr>
              <a:t>Strategic Plan Alignment</a:t>
            </a:r>
            <a:endParaRPr u="sng">
              <a:solidFill>
                <a:srgbClr val="00FF00"/>
              </a:solidFill>
            </a:endParaRPr>
          </a:p>
        </p:txBody>
      </p:sp>
      <p:sp>
        <p:nvSpPr>
          <p:cNvPr id="75" name="Google Shape;75;p15"/>
          <p:cNvSpPr txBox="1">
            <a:spLocks noGrp="1"/>
          </p:cNvSpPr>
          <p:nvPr>
            <p:ph type="body" idx="1"/>
          </p:nvPr>
        </p:nvSpPr>
        <p:spPr>
          <a:xfrm>
            <a:off x="0" y="1094825"/>
            <a:ext cx="4387800" cy="3998700"/>
          </a:xfrm>
          <a:prstGeom prst="rect">
            <a:avLst/>
          </a:prstGeom>
        </p:spPr>
        <p:txBody>
          <a:bodyPr spcFirstLastPara="1" wrap="square" lIns="91425" tIns="91425" rIns="91425" bIns="91425" anchor="t" anchorCtr="0">
            <a:normAutofit fontScale="92500" lnSpcReduction="10000"/>
          </a:bodyPr>
          <a:lstStyle/>
          <a:p>
            <a:pPr marL="0" lvl="0" indent="0" algn="ctr" rtl="0">
              <a:spcBef>
                <a:spcPts val="0"/>
              </a:spcBef>
              <a:spcAft>
                <a:spcPts val="0"/>
              </a:spcAft>
              <a:buNone/>
            </a:pPr>
            <a:r>
              <a:rPr lang="en" b="1" u="sng"/>
              <a:t>PNHS SIP GOALS 2022-2025:</a:t>
            </a:r>
            <a:endParaRPr b="1"/>
          </a:p>
          <a:p>
            <a:pPr marL="457200" lvl="0" indent="-310832" algn="l" rtl="0">
              <a:spcBef>
                <a:spcPts val="1600"/>
              </a:spcBef>
              <a:spcAft>
                <a:spcPts val="0"/>
              </a:spcAft>
              <a:buSzPct val="100000"/>
              <a:buAutoNum type="arabicPeriod"/>
            </a:pPr>
            <a:r>
              <a:rPr lang="en" b="1" u="sng"/>
              <a:t>IDENTIFY AND IMPLEMENT TRANSITION GOALS</a:t>
            </a:r>
            <a:r>
              <a:rPr lang="en"/>
              <a:t>: Develop school-wide transition goals for each grade and post-hs that will allow for learning growth academically, personally and socially.</a:t>
            </a:r>
            <a:br>
              <a:rPr lang="en"/>
            </a:br>
            <a:endParaRPr/>
          </a:p>
          <a:p>
            <a:pPr marL="457200" lvl="0" indent="-310832" algn="l" rtl="0">
              <a:spcBef>
                <a:spcPts val="0"/>
              </a:spcBef>
              <a:spcAft>
                <a:spcPts val="0"/>
              </a:spcAft>
              <a:buSzPct val="100000"/>
              <a:buAutoNum type="arabicPeriod"/>
            </a:pPr>
            <a:r>
              <a:rPr lang="en" b="1" u="sng"/>
              <a:t>REACH ALL STUDENTS</a:t>
            </a:r>
            <a:r>
              <a:rPr lang="en"/>
              <a:t>: Develop opportunities for increased equity, access &amp; voice for </a:t>
            </a:r>
            <a:r>
              <a:rPr lang="en" i="1"/>
              <a:t>all</a:t>
            </a:r>
            <a:r>
              <a:rPr lang="en"/>
              <a:t> our students with different learning and personal backgrounds so they can reach their full potential.</a:t>
            </a:r>
            <a:br>
              <a:rPr lang="en"/>
            </a:br>
            <a:endParaRPr/>
          </a:p>
          <a:p>
            <a:pPr marL="457200" lvl="0" indent="-310832" algn="l" rtl="0">
              <a:spcBef>
                <a:spcPts val="0"/>
              </a:spcBef>
              <a:spcAft>
                <a:spcPts val="0"/>
              </a:spcAft>
              <a:buSzPct val="100000"/>
              <a:buAutoNum type="arabicPeriod"/>
            </a:pPr>
            <a:r>
              <a:rPr lang="en" b="1" u="sng"/>
              <a:t>INCREASE STUDENT ENGAGEMENT</a:t>
            </a:r>
            <a:r>
              <a:rPr lang="en"/>
              <a:t>: Develop common strategies, programs and plans to help re-engage our students with school culture, academics and emotional supports to feel safe in taking risks to enhance their high school experience and improve their learning growth.</a:t>
            </a:r>
            <a:endParaRPr/>
          </a:p>
        </p:txBody>
      </p:sp>
      <p:sp>
        <p:nvSpPr>
          <p:cNvPr id="76" name="Google Shape;76;p15"/>
          <p:cNvSpPr txBox="1">
            <a:spLocks noGrp="1"/>
          </p:cNvSpPr>
          <p:nvPr>
            <p:ph type="body" idx="2"/>
          </p:nvPr>
        </p:nvSpPr>
        <p:spPr>
          <a:xfrm>
            <a:off x="4756200" y="1094825"/>
            <a:ext cx="4387800" cy="3998700"/>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0"/>
              </a:spcAft>
              <a:buNone/>
            </a:pPr>
            <a:r>
              <a:rPr lang="en" b="1" u="sng"/>
              <a:t>PPS STRATEGIC PLAN 2022-2025:</a:t>
            </a:r>
            <a:endParaRPr/>
          </a:p>
          <a:p>
            <a:pPr marL="457200" lvl="0" indent="-310832" algn="l" rtl="0">
              <a:spcBef>
                <a:spcPts val="1600"/>
              </a:spcBef>
              <a:spcAft>
                <a:spcPts val="0"/>
              </a:spcAft>
              <a:buSzPct val="100000"/>
              <a:buAutoNum type="arabicPeriod"/>
            </a:pPr>
            <a:r>
              <a:rPr lang="en" b="1" u="sng"/>
              <a:t>ACADEMIC ACHIEVEMENT</a:t>
            </a:r>
            <a:r>
              <a:rPr lang="en"/>
              <a:t>: Improve the outcomes of all learners through an inclusive and equitable education.</a:t>
            </a:r>
            <a:br>
              <a:rPr lang="en"/>
            </a:br>
            <a:endParaRPr/>
          </a:p>
          <a:p>
            <a:pPr marL="457200" lvl="0" indent="-310832" algn="l" rtl="0">
              <a:spcBef>
                <a:spcPts val="0"/>
              </a:spcBef>
              <a:spcAft>
                <a:spcPts val="0"/>
              </a:spcAft>
              <a:buSzPct val="100000"/>
              <a:buAutoNum type="arabicPeriod"/>
            </a:pPr>
            <a:r>
              <a:rPr lang="en" b="1" u="sng"/>
              <a:t>SOCIAL EMOTIONAL WELLNESS</a:t>
            </a:r>
            <a:r>
              <a:rPr lang="en"/>
              <a:t>: Develop and implement a network of social and emotional support for all learners</a:t>
            </a:r>
            <a:br>
              <a:rPr lang="en"/>
            </a:br>
            <a:endParaRPr/>
          </a:p>
          <a:p>
            <a:pPr marL="457200" lvl="0" indent="-310832" algn="l" rtl="0">
              <a:spcBef>
                <a:spcPts val="0"/>
              </a:spcBef>
              <a:spcAft>
                <a:spcPts val="0"/>
              </a:spcAft>
              <a:buSzPct val="100000"/>
              <a:buAutoNum type="arabicPeriod"/>
            </a:pPr>
            <a:r>
              <a:rPr lang="en" b="1" u="sng"/>
              <a:t>FAMILY &amp; COMMUNITY ENGAGEMENT:</a:t>
            </a:r>
            <a:r>
              <a:rPr lang="en"/>
              <a:t> Engage all stakeholders to support the success of all students.</a:t>
            </a:r>
            <a:br>
              <a:rPr lang="en"/>
            </a:br>
            <a:endParaRPr/>
          </a:p>
          <a:p>
            <a:pPr marL="457200" lvl="0" indent="-310832" algn="l" rtl="0">
              <a:spcBef>
                <a:spcPts val="0"/>
              </a:spcBef>
              <a:spcAft>
                <a:spcPts val="0"/>
              </a:spcAft>
              <a:buSzPct val="100000"/>
              <a:buAutoNum type="arabicPeriod"/>
            </a:pPr>
            <a:r>
              <a:rPr lang="en" b="1" u="sng"/>
              <a:t>EQUITY, DIVERSITY, INCLUSION &amp; BELONGING:</a:t>
            </a:r>
            <a:r>
              <a:rPr lang="en"/>
              <a:t> Create and support a Learning Community that recognizes and embraces diversity and talents of all people.</a:t>
            </a:r>
            <a:endParaRPr b="1" u="sng"/>
          </a:p>
          <a:p>
            <a:pPr marL="0" lvl="0" indent="0" algn="l" rtl="0">
              <a:spcBef>
                <a:spcPts val="1600"/>
              </a:spcBef>
              <a:spcAft>
                <a:spcPts val="1200"/>
              </a:spcAft>
              <a:buNone/>
            </a:pPr>
            <a:endParaRPr/>
          </a:p>
        </p:txBody>
      </p:sp>
      <p:cxnSp>
        <p:nvCxnSpPr>
          <p:cNvPr id="77" name="Google Shape;77;p15"/>
          <p:cNvCxnSpPr/>
          <p:nvPr/>
        </p:nvCxnSpPr>
        <p:spPr>
          <a:xfrm>
            <a:off x="4748600" y="1059500"/>
            <a:ext cx="0" cy="4076100"/>
          </a:xfrm>
          <a:prstGeom prst="straightConnector1">
            <a:avLst/>
          </a:prstGeom>
          <a:noFill/>
          <a:ln w="38100" cap="flat" cmpd="sng">
            <a:solidFill>
              <a:srgbClr val="FFFFFF"/>
            </a:solidFill>
            <a:prstDash val="solid"/>
            <a:round/>
            <a:headEnd type="none" w="med" len="med"/>
            <a:tailEnd type="non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p:nvPr/>
        </p:nvSpPr>
        <p:spPr>
          <a:xfrm>
            <a:off x="5166025" y="3240750"/>
            <a:ext cx="3912000" cy="1767600"/>
          </a:xfrm>
          <a:prstGeom prst="rect">
            <a:avLst/>
          </a:prstGeom>
          <a:solidFill>
            <a:srgbClr val="76A5AF"/>
          </a:solidFill>
          <a:ln w="38100" cap="flat" cmpd="sng">
            <a:solidFill>
              <a:srgbClr val="000000"/>
            </a:solidFill>
            <a:prstDash val="solid"/>
            <a:bevel/>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6"/>
          <p:cNvSpPr txBox="1">
            <a:spLocks noGrp="1"/>
          </p:cNvSpPr>
          <p:nvPr>
            <p:ph type="title"/>
          </p:nvPr>
        </p:nvSpPr>
        <p:spPr>
          <a:xfrm>
            <a:off x="193400" y="226075"/>
            <a:ext cx="8782500" cy="686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u="sng"/>
              <a:t>Goal 1: Identify &amp; Implement Transition Goals</a:t>
            </a:r>
            <a:endParaRPr u="sng"/>
          </a:p>
          <a:p>
            <a:pPr marL="0" lvl="0" indent="0" algn="ctr" rtl="0">
              <a:spcBef>
                <a:spcPts val="0"/>
              </a:spcBef>
              <a:spcAft>
                <a:spcPts val="0"/>
              </a:spcAft>
              <a:buNone/>
            </a:pPr>
            <a:r>
              <a:rPr lang="en" sz="2222" i="1"/>
              <a:t>Developing a PNHS Vision for Graduates founded in a Growth Mindset</a:t>
            </a:r>
            <a:endParaRPr/>
          </a:p>
        </p:txBody>
      </p:sp>
      <p:sp>
        <p:nvSpPr>
          <p:cNvPr id="84" name="Google Shape;84;p16"/>
          <p:cNvSpPr txBox="1">
            <a:spLocks noGrp="1"/>
          </p:cNvSpPr>
          <p:nvPr>
            <p:ph type="body" idx="1"/>
          </p:nvPr>
        </p:nvSpPr>
        <p:spPr>
          <a:xfrm>
            <a:off x="387900" y="1064650"/>
            <a:ext cx="4713600" cy="4139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
              <a:t>                </a:t>
            </a:r>
            <a:r>
              <a:rPr lang="en" sz="1800" u="sng">
                <a:solidFill>
                  <a:srgbClr val="FFFFFF"/>
                </a:solidFill>
                <a:latin typeface="Lora"/>
                <a:ea typeface="Lora"/>
                <a:cs typeface="Lora"/>
                <a:sym typeface="Lora"/>
              </a:rPr>
              <a:t>Action Steps 2022-2025:</a:t>
            </a:r>
            <a:endParaRPr sz="1800">
              <a:solidFill>
                <a:srgbClr val="FFFFFF"/>
              </a:solidFill>
              <a:latin typeface="Lora"/>
              <a:ea typeface="Lora"/>
              <a:cs typeface="Lora"/>
              <a:sym typeface="Lora"/>
            </a:endParaRPr>
          </a:p>
          <a:p>
            <a:pPr marL="457200" lvl="0" indent="-304165" algn="l" rtl="0">
              <a:spcBef>
                <a:spcPts val="1200"/>
              </a:spcBef>
              <a:spcAft>
                <a:spcPts val="0"/>
              </a:spcAft>
              <a:buClr>
                <a:srgbClr val="FFFFFF"/>
              </a:buClr>
              <a:buSzPct val="100000"/>
              <a:buFont typeface="Lora"/>
              <a:buChar char="●"/>
            </a:pPr>
            <a:r>
              <a:rPr lang="en">
                <a:solidFill>
                  <a:srgbClr val="FFFFFF"/>
                </a:solidFill>
                <a:latin typeface="Lora"/>
                <a:ea typeface="Lora"/>
                <a:cs typeface="Lora"/>
                <a:sym typeface="Lora"/>
              </a:rPr>
              <a:t>Review and Refine Freshman Academy Transition Goals:</a:t>
            </a:r>
            <a:endParaRPr>
              <a:solidFill>
                <a:srgbClr val="FFFFFF"/>
              </a:solidFill>
              <a:latin typeface="Lora"/>
              <a:ea typeface="Lora"/>
              <a:cs typeface="Lora"/>
              <a:sym typeface="Lora"/>
            </a:endParaRPr>
          </a:p>
          <a:p>
            <a:pPr marL="914400" lvl="1" indent="-293369" algn="l" rtl="0">
              <a:spcBef>
                <a:spcPts val="0"/>
              </a:spcBef>
              <a:spcAft>
                <a:spcPts val="0"/>
              </a:spcAft>
              <a:buClr>
                <a:srgbClr val="FFFFFF"/>
              </a:buClr>
              <a:buSzPct val="100000"/>
              <a:buFont typeface="Lora"/>
              <a:buChar char="○"/>
            </a:pPr>
            <a:r>
              <a:rPr lang="en">
                <a:solidFill>
                  <a:srgbClr val="FFFFFF"/>
                </a:solidFill>
                <a:latin typeface="Lora"/>
                <a:ea typeface="Lora"/>
                <a:cs typeface="Lora"/>
                <a:sym typeface="Lora"/>
              </a:rPr>
              <a:t>Review</a:t>
            </a:r>
            <a:r>
              <a:rPr lang="en" b="1">
                <a:solidFill>
                  <a:srgbClr val="FFFFFF"/>
                </a:solidFill>
                <a:latin typeface="Lora"/>
                <a:ea typeface="Lora"/>
                <a:cs typeface="Lora"/>
                <a:sym typeface="Lora"/>
              </a:rPr>
              <a:t> “Deep Thinking”, “Self-Advocacy” and “Organization” </a:t>
            </a:r>
            <a:r>
              <a:rPr lang="en">
                <a:solidFill>
                  <a:srgbClr val="FFFFFF"/>
                </a:solidFill>
                <a:latin typeface="Lora"/>
                <a:ea typeface="Lora"/>
                <a:cs typeface="Lora"/>
                <a:sym typeface="Lora"/>
              </a:rPr>
              <a:t>as Freshman Goals</a:t>
            </a:r>
            <a:endParaRPr>
              <a:solidFill>
                <a:srgbClr val="FFFFFF"/>
              </a:solidFill>
              <a:latin typeface="Lora"/>
              <a:ea typeface="Lora"/>
              <a:cs typeface="Lora"/>
              <a:sym typeface="Lora"/>
            </a:endParaRPr>
          </a:p>
          <a:p>
            <a:pPr marL="914400" lvl="1" indent="-293369" algn="l" rtl="0">
              <a:spcBef>
                <a:spcPts val="0"/>
              </a:spcBef>
              <a:spcAft>
                <a:spcPts val="0"/>
              </a:spcAft>
              <a:buClr>
                <a:srgbClr val="FFFFFF"/>
              </a:buClr>
              <a:buSzPct val="100000"/>
              <a:buFont typeface="Lora"/>
              <a:buChar char="○"/>
            </a:pPr>
            <a:r>
              <a:rPr lang="en">
                <a:solidFill>
                  <a:srgbClr val="FFFFFF"/>
                </a:solidFill>
                <a:latin typeface="Lora"/>
                <a:ea typeface="Lora"/>
                <a:cs typeface="Lora"/>
                <a:sym typeface="Lora"/>
              </a:rPr>
              <a:t>Enhance and Refine Progress Reports, Programs and Policies</a:t>
            </a:r>
            <a:br>
              <a:rPr lang="en">
                <a:solidFill>
                  <a:srgbClr val="FFFFFF"/>
                </a:solidFill>
                <a:latin typeface="Lora"/>
                <a:ea typeface="Lora"/>
                <a:cs typeface="Lora"/>
                <a:sym typeface="Lora"/>
              </a:rPr>
            </a:br>
            <a:endParaRPr>
              <a:solidFill>
                <a:srgbClr val="FFFFFF"/>
              </a:solidFill>
              <a:latin typeface="Lora"/>
              <a:ea typeface="Lora"/>
              <a:cs typeface="Lora"/>
              <a:sym typeface="Lora"/>
            </a:endParaRPr>
          </a:p>
          <a:p>
            <a:pPr marL="457200" lvl="0" indent="-304165" algn="l" rtl="0">
              <a:spcBef>
                <a:spcPts val="0"/>
              </a:spcBef>
              <a:spcAft>
                <a:spcPts val="0"/>
              </a:spcAft>
              <a:buClr>
                <a:srgbClr val="FFFFFF"/>
              </a:buClr>
              <a:buSzPct val="100000"/>
              <a:buFont typeface="Lora"/>
              <a:buChar char="●"/>
            </a:pPr>
            <a:r>
              <a:rPr lang="en">
                <a:solidFill>
                  <a:srgbClr val="FFFFFF"/>
                </a:solidFill>
                <a:latin typeface="Lora"/>
                <a:ea typeface="Lora"/>
                <a:cs typeface="Lora"/>
                <a:sym typeface="Lora"/>
              </a:rPr>
              <a:t>Develop Goals and Programs around </a:t>
            </a:r>
            <a:r>
              <a:rPr lang="en" b="1">
                <a:solidFill>
                  <a:srgbClr val="FFFFFF"/>
                </a:solidFill>
                <a:latin typeface="Lora"/>
                <a:ea typeface="Lora"/>
                <a:cs typeface="Lora"/>
                <a:sym typeface="Lora"/>
              </a:rPr>
              <a:t>Transition Goals for Grades 10-12.</a:t>
            </a:r>
            <a:br>
              <a:rPr lang="en">
                <a:solidFill>
                  <a:srgbClr val="FFFFFF"/>
                </a:solidFill>
                <a:latin typeface="Lora"/>
                <a:ea typeface="Lora"/>
                <a:cs typeface="Lora"/>
                <a:sym typeface="Lora"/>
              </a:rPr>
            </a:br>
            <a:endParaRPr>
              <a:solidFill>
                <a:srgbClr val="FFFFFF"/>
              </a:solidFill>
              <a:latin typeface="Lora"/>
              <a:ea typeface="Lora"/>
              <a:cs typeface="Lora"/>
              <a:sym typeface="Lora"/>
            </a:endParaRPr>
          </a:p>
          <a:p>
            <a:pPr marL="457200" lvl="0" indent="-304165" algn="l" rtl="0">
              <a:spcBef>
                <a:spcPts val="0"/>
              </a:spcBef>
              <a:spcAft>
                <a:spcPts val="0"/>
              </a:spcAft>
              <a:buClr>
                <a:srgbClr val="FFFFFF"/>
              </a:buClr>
              <a:buSzPct val="100000"/>
              <a:buFont typeface="Lora"/>
              <a:buChar char="●"/>
            </a:pPr>
            <a:r>
              <a:rPr lang="en">
                <a:solidFill>
                  <a:srgbClr val="FFFFFF"/>
                </a:solidFill>
                <a:latin typeface="Lora"/>
                <a:ea typeface="Lora"/>
                <a:cs typeface="Lora"/>
                <a:sym typeface="Lora"/>
              </a:rPr>
              <a:t>Create a </a:t>
            </a:r>
            <a:r>
              <a:rPr lang="en" b="1">
                <a:solidFill>
                  <a:srgbClr val="FFFFFF"/>
                </a:solidFill>
                <a:latin typeface="Lora"/>
                <a:ea typeface="Lora"/>
                <a:cs typeface="Lora"/>
                <a:sym typeface="Lora"/>
              </a:rPr>
              <a:t>common template that links transition goal skills</a:t>
            </a:r>
            <a:r>
              <a:rPr lang="en">
                <a:solidFill>
                  <a:srgbClr val="FFFFFF"/>
                </a:solidFill>
                <a:latin typeface="Lora"/>
                <a:ea typeface="Lora"/>
                <a:cs typeface="Lora"/>
                <a:sym typeface="Lora"/>
              </a:rPr>
              <a:t> with every department, course and unit at PNHS to publicize to parents</a:t>
            </a:r>
            <a:br>
              <a:rPr lang="en">
                <a:solidFill>
                  <a:srgbClr val="FFFFFF"/>
                </a:solidFill>
                <a:latin typeface="Lora"/>
                <a:ea typeface="Lora"/>
                <a:cs typeface="Lora"/>
                <a:sym typeface="Lora"/>
              </a:rPr>
            </a:br>
            <a:endParaRPr>
              <a:solidFill>
                <a:srgbClr val="FFFFFF"/>
              </a:solidFill>
              <a:latin typeface="Lora"/>
              <a:ea typeface="Lora"/>
              <a:cs typeface="Lora"/>
              <a:sym typeface="Lora"/>
            </a:endParaRPr>
          </a:p>
          <a:p>
            <a:pPr marL="457200" lvl="0" indent="-304165" algn="l" rtl="0">
              <a:spcBef>
                <a:spcPts val="0"/>
              </a:spcBef>
              <a:spcAft>
                <a:spcPts val="0"/>
              </a:spcAft>
              <a:buClr>
                <a:srgbClr val="FFFFFF"/>
              </a:buClr>
              <a:buSzPct val="100000"/>
              <a:buFont typeface="Lora"/>
              <a:buChar char="●"/>
            </a:pPr>
            <a:r>
              <a:rPr lang="en">
                <a:solidFill>
                  <a:srgbClr val="FFFFFF"/>
                </a:solidFill>
                <a:latin typeface="Lora"/>
                <a:ea typeface="Lora"/>
                <a:cs typeface="Lora"/>
                <a:sym typeface="Lora"/>
              </a:rPr>
              <a:t>Develop a </a:t>
            </a:r>
            <a:r>
              <a:rPr lang="en" b="1">
                <a:solidFill>
                  <a:srgbClr val="FFFFFF"/>
                </a:solidFill>
                <a:latin typeface="Lora"/>
                <a:ea typeface="Lora"/>
                <a:cs typeface="Lora"/>
                <a:sym typeface="Lora"/>
              </a:rPr>
              <a:t>school wide vision for our graduates</a:t>
            </a:r>
            <a:r>
              <a:rPr lang="en">
                <a:solidFill>
                  <a:srgbClr val="FFFFFF"/>
                </a:solidFill>
                <a:latin typeface="Lora"/>
                <a:ea typeface="Lora"/>
                <a:cs typeface="Lora"/>
                <a:sym typeface="Lora"/>
              </a:rPr>
              <a:t> that ties into an Advisory Program</a:t>
            </a:r>
            <a:br>
              <a:rPr lang="en">
                <a:solidFill>
                  <a:srgbClr val="FFFFFF"/>
                </a:solidFill>
                <a:latin typeface="Lora"/>
                <a:ea typeface="Lora"/>
                <a:cs typeface="Lora"/>
                <a:sym typeface="Lora"/>
              </a:rPr>
            </a:br>
            <a:endParaRPr>
              <a:solidFill>
                <a:srgbClr val="FFFFFF"/>
              </a:solidFill>
              <a:latin typeface="Lora"/>
              <a:ea typeface="Lora"/>
              <a:cs typeface="Lora"/>
              <a:sym typeface="Lora"/>
            </a:endParaRPr>
          </a:p>
          <a:p>
            <a:pPr marL="457200" lvl="0" indent="-304165" algn="l" rtl="0">
              <a:spcBef>
                <a:spcPts val="0"/>
              </a:spcBef>
              <a:spcAft>
                <a:spcPts val="0"/>
              </a:spcAft>
              <a:buClr>
                <a:srgbClr val="FFFFFF"/>
              </a:buClr>
              <a:buSzPct val="100000"/>
              <a:buFont typeface="Lora"/>
              <a:buChar char="●"/>
            </a:pPr>
            <a:r>
              <a:rPr lang="en">
                <a:solidFill>
                  <a:srgbClr val="FFFFFF"/>
                </a:solidFill>
                <a:latin typeface="Lora"/>
                <a:ea typeface="Lora"/>
                <a:cs typeface="Lora"/>
                <a:sym typeface="Lora"/>
              </a:rPr>
              <a:t>Create a </a:t>
            </a:r>
            <a:r>
              <a:rPr lang="en" b="1">
                <a:solidFill>
                  <a:srgbClr val="FFFFFF"/>
                </a:solidFill>
                <a:latin typeface="Lora"/>
                <a:ea typeface="Lora"/>
                <a:cs typeface="Lora"/>
                <a:sym typeface="Lora"/>
              </a:rPr>
              <a:t>4-year capstone program</a:t>
            </a:r>
            <a:r>
              <a:rPr lang="en">
                <a:solidFill>
                  <a:srgbClr val="FFFFFF"/>
                </a:solidFill>
                <a:latin typeface="Lora"/>
                <a:ea typeface="Lora"/>
                <a:cs typeface="Lora"/>
                <a:sym typeface="Lora"/>
              </a:rPr>
              <a:t> that allows students to self-reflect on Mastery, Identity, Creativity and growth on Transition Goals each year.</a:t>
            </a:r>
            <a:endParaRPr>
              <a:solidFill>
                <a:srgbClr val="FFFFFF"/>
              </a:solidFill>
              <a:latin typeface="Lora"/>
              <a:ea typeface="Lora"/>
              <a:cs typeface="Lora"/>
              <a:sym typeface="Lora"/>
            </a:endParaRPr>
          </a:p>
        </p:txBody>
      </p:sp>
      <p:sp>
        <p:nvSpPr>
          <p:cNvPr id="85" name="Google Shape;85;p16"/>
          <p:cNvSpPr txBox="1">
            <a:spLocks noGrp="1"/>
          </p:cNvSpPr>
          <p:nvPr>
            <p:ph type="body" idx="2"/>
          </p:nvPr>
        </p:nvSpPr>
        <p:spPr>
          <a:xfrm>
            <a:off x="4918225" y="3240600"/>
            <a:ext cx="4159800" cy="1767600"/>
          </a:xfrm>
          <a:prstGeom prst="rect">
            <a:avLst/>
          </a:prstGeom>
        </p:spPr>
        <p:txBody>
          <a:bodyPr spcFirstLastPara="1" wrap="square" lIns="91425" tIns="91425" rIns="91425" bIns="91425" anchor="t" anchorCtr="0">
            <a:normAutofit fontScale="92500" lnSpcReduction="10000"/>
          </a:bodyPr>
          <a:lstStyle/>
          <a:p>
            <a:pPr marL="0" lvl="0" indent="0" algn="ctr" rtl="0">
              <a:spcBef>
                <a:spcPts val="0"/>
              </a:spcBef>
              <a:spcAft>
                <a:spcPts val="0"/>
              </a:spcAft>
              <a:buClr>
                <a:srgbClr val="000000"/>
              </a:buClr>
              <a:buSzPct val="91666"/>
              <a:buFont typeface="Arial"/>
              <a:buNone/>
            </a:pPr>
            <a:r>
              <a:rPr lang="en" sz="1200" b="1" u="sng">
                <a:solidFill>
                  <a:srgbClr val="000000"/>
                </a:solidFill>
              </a:rPr>
              <a:t>Key Input on Setting this Goal:</a:t>
            </a:r>
            <a:endParaRPr sz="1200" i="1">
              <a:solidFill>
                <a:srgbClr val="000000"/>
              </a:solidFill>
              <a:latin typeface="Oswald"/>
              <a:ea typeface="Oswald"/>
              <a:cs typeface="Oswald"/>
              <a:sym typeface="Oswald"/>
            </a:endParaRPr>
          </a:p>
          <a:p>
            <a:pPr marL="457200" lvl="0" indent="-299085" algn="ctr" rtl="0">
              <a:spcBef>
                <a:spcPts val="1200"/>
              </a:spcBef>
              <a:spcAft>
                <a:spcPts val="0"/>
              </a:spcAft>
              <a:buClr>
                <a:srgbClr val="000000"/>
              </a:buClr>
              <a:buSzPct val="100000"/>
              <a:buFont typeface="Oswald"/>
              <a:buChar char="●"/>
            </a:pPr>
            <a:r>
              <a:rPr lang="en" sz="1200" i="1">
                <a:solidFill>
                  <a:srgbClr val="000000"/>
                </a:solidFill>
                <a:latin typeface="Oswald"/>
                <a:ea typeface="Oswald"/>
                <a:cs typeface="Oswald"/>
                <a:sym typeface="Oswald"/>
              </a:rPr>
              <a:t>Review and Modify the Core Values, Beliefs &amp; Learning Expectations based on your Vision of the Graduate based on research and multiple data sources</a:t>
            </a:r>
            <a:br>
              <a:rPr lang="en" sz="1200" i="1">
                <a:solidFill>
                  <a:srgbClr val="000000"/>
                </a:solidFill>
                <a:latin typeface="Oswald"/>
                <a:ea typeface="Oswald"/>
                <a:cs typeface="Oswald"/>
                <a:sym typeface="Oswald"/>
              </a:rPr>
            </a:br>
            <a:r>
              <a:rPr lang="en" sz="1200" i="1">
                <a:solidFill>
                  <a:srgbClr val="000000"/>
                </a:solidFill>
                <a:latin typeface="Oswald"/>
                <a:ea typeface="Oswald"/>
                <a:cs typeface="Oswald"/>
                <a:sym typeface="Oswald"/>
              </a:rPr>
              <a:t>                                                        -NEASC Report Recommendation</a:t>
            </a:r>
            <a:br>
              <a:rPr lang="en" sz="1200" i="1">
                <a:solidFill>
                  <a:srgbClr val="000000"/>
                </a:solidFill>
                <a:latin typeface="Oswald"/>
                <a:ea typeface="Oswald"/>
                <a:cs typeface="Oswald"/>
                <a:sym typeface="Oswald"/>
              </a:rPr>
            </a:br>
            <a:endParaRPr sz="1200" i="1">
              <a:solidFill>
                <a:srgbClr val="000000"/>
              </a:solidFill>
              <a:latin typeface="Oswald"/>
              <a:ea typeface="Oswald"/>
              <a:cs typeface="Oswald"/>
              <a:sym typeface="Oswald"/>
            </a:endParaRPr>
          </a:p>
          <a:p>
            <a:pPr marL="457200" lvl="0" indent="-299085" algn="ctr" rtl="0">
              <a:spcBef>
                <a:spcPts val="0"/>
              </a:spcBef>
              <a:spcAft>
                <a:spcPts val="0"/>
              </a:spcAft>
              <a:buClr>
                <a:srgbClr val="000000"/>
              </a:buClr>
              <a:buSzPct val="100000"/>
              <a:buFont typeface="Oswald"/>
              <a:buChar char="●"/>
            </a:pPr>
            <a:r>
              <a:rPr lang="en" sz="1200" i="1">
                <a:solidFill>
                  <a:srgbClr val="000000"/>
                </a:solidFill>
                <a:latin typeface="Oswald"/>
                <a:ea typeface="Oswald"/>
                <a:cs typeface="Oswald"/>
                <a:sym typeface="Oswald"/>
              </a:rPr>
              <a:t>47.5% of Parents in our Survey believe PNHS focuses on Learning Growth over Work Production.</a:t>
            </a:r>
            <a:endParaRPr sz="1200" i="1">
              <a:solidFill>
                <a:srgbClr val="000000"/>
              </a:solidFill>
              <a:latin typeface="Oswald"/>
              <a:ea typeface="Oswald"/>
              <a:cs typeface="Oswald"/>
              <a:sym typeface="Oswald"/>
            </a:endParaRPr>
          </a:p>
        </p:txBody>
      </p:sp>
      <p:pic>
        <p:nvPicPr>
          <p:cNvPr id="86" name="Google Shape;86;p16"/>
          <p:cNvPicPr preferRelativeResize="0"/>
          <p:nvPr/>
        </p:nvPicPr>
        <p:blipFill>
          <a:blip r:embed="rId3">
            <a:alphaModFix/>
          </a:blip>
          <a:stretch>
            <a:fillRect/>
          </a:stretch>
        </p:blipFill>
        <p:spPr>
          <a:xfrm>
            <a:off x="5604300" y="1064650"/>
            <a:ext cx="3035442" cy="202362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37800" y="37800"/>
            <a:ext cx="9068400" cy="9129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sz="3111" u="sng"/>
              <a:t>2023-2024: Goal Development &amp; Implementation:</a:t>
            </a:r>
            <a:endParaRPr sz="3111" u="sng"/>
          </a:p>
          <a:p>
            <a:pPr marL="0" lvl="0" indent="0" algn="ctr" rtl="0">
              <a:spcBef>
                <a:spcPts val="0"/>
              </a:spcBef>
              <a:spcAft>
                <a:spcPts val="0"/>
              </a:spcAft>
              <a:buNone/>
            </a:pPr>
            <a:r>
              <a:rPr lang="en" sz="3111" b="1" u="sng"/>
              <a:t>COMMUNITY, PROFESSIONALISM, RESILIENCE</a:t>
            </a:r>
            <a:endParaRPr sz="3111" b="1" u="sng"/>
          </a:p>
        </p:txBody>
      </p:sp>
      <p:pic>
        <p:nvPicPr>
          <p:cNvPr id="92" name="Google Shape;92;p17"/>
          <p:cNvPicPr preferRelativeResize="0"/>
          <p:nvPr/>
        </p:nvPicPr>
        <p:blipFill>
          <a:blip r:embed="rId3">
            <a:alphaModFix/>
          </a:blip>
          <a:stretch>
            <a:fillRect/>
          </a:stretch>
        </p:blipFill>
        <p:spPr>
          <a:xfrm>
            <a:off x="915150" y="894925"/>
            <a:ext cx="7313708" cy="42485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Year Two: Initial Lessons School Wide</a:t>
            </a:r>
            <a:endParaRPr/>
          </a:p>
        </p:txBody>
      </p:sp>
      <p:sp>
        <p:nvSpPr>
          <p:cNvPr id="98" name="Google Shape;98;p18"/>
          <p:cNvSpPr txBox="1">
            <a:spLocks noGrp="1"/>
          </p:cNvSpPr>
          <p:nvPr>
            <p:ph type="body" idx="1"/>
          </p:nvPr>
        </p:nvSpPr>
        <p:spPr>
          <a:xfrm>
            <a:off x="387900" y="1489825"/>
            <a:ext cx="8368200" cy="35388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u="sng"/>
              <a:t>Publish Goals: </a:t>
            </a:r>
            <a:r>
              <a:rPr lang="en"/>
              <a:t>Craft and Publish School-Wide document outlining which transition goals are incorporated into every unit of every course in every department.</a:t>
            </a:r>
            <a:br>
              <a:rPr lang="en"/>
            </a:br>
            <a:endParaRPr/>
          </a:p>
          <a:p>
            <a:pPr marL="457200" lvl="0" indent="-342900" algn="l" rtl="0">
              <a:spcBef>
                <a:spcPts val="0"/>
              </a:spcBef>
              <a:spcAft>
                <a:spcPts val="0"/>
              </a:spcAft>
              <a:buSzPts val="1800"/>
              <a:buChar char="●"/>
            </a:pPr>
            <a:r>
              <a:rPr lang="en" u="sng"/>
              <a:t>Initial Lessons for Students</a:t>
            </a:r>
            <a:r>
              <a:rPr lang="en"/>
              <a:t>: Begin to identify curriculum, lessons and plans to implement an Advisory curriculum that teaches and assesses student growth on Transition Goals of “Community”, “Professionalism” and “Resilience”.  Freshman Advisory &amp; Advisory Visits.</a:t>
            </a:r>
            <a:br>
              <a:rPr lang="en"/>
            </a:b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Year Three: Lessons School Wide</a:t>
            </a:r>
            <a:endParaRPr/>
          </a:p>
        </p:txBody>
      </p:sp>
      <p:sp>
        <p:nvSpPr>
          <p:cNvPr id="104" name="Google Shape;104;p19"/>
          <p:cNvSpPr txBox="1">
            <a:spLocks noGrp="1"/>
          </p:cNvSpPr>
          <p:nvPr>
            <p:ph type="body" idx="1"/>
          </p:nvPr>
        </p:nvSpPr>
        <p:spPr>
          <a:xfrm>
            <a:off x="387900" y="1489825"/>
            <a:ext cx="8368200" cy="35388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u="sng"/>
              <a:t>Redesign Advisory for Transition Goal Lessons</a:t>
            </a:r>
            <a:r>
              <a:rPr lang="en"/>
              <a:t>: Begin to identify curriculum, lessons and plans to implement an Advisory curriculum that teaches and assesses student growth on Transition Goals of “Community”, “Professionalism” and “Resilience”.  Model sample lessons for feedback and review.</a:t>
            </a:r>
            <a:br>
              <a:rPr lang="en"/>
            </a:br>
            <a:endParaRPr/>
          </a:p>
          <a:p>
            <a:pPr marL="457200" lvl="0" indent="-342900" algn="l" rtl="0">
              <a:spcBef>
                <a:spcPts val="0"/>
              </a:spcBef>
              <a:spcAft>
                <a:spcPts val="0"/>
              </a:spcAft>
              <a:buSzPts val="1800"/>
              <a:buChar char="●"/>
            </a:pPr>
            <a:r>
              <a:rPr lang="en" u="sng"/>
              <a:t>Senior Capstone Reflection</a:t>
            </a:r>
            <a:r>
              <a:rPr lang="en"/>
              <a:t>: Design and Implement Capstone Activity for Seniors to reflect on and express growth on transition goals during their high school career &amp; apply to real-world learning.</a:t>
            </a:r>
            <a:br>
              <a:rPr lang="en"/>
            </a:b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0"/>
          <p:cNvSpPr/>
          <p:nvPr/>
        </p:nvSpPr>
        <p:spPr>
          <a:xfrm>
            <a:off x="5166025" y="3240750"/>
            <a:ext cx="3912000" cy="1767600"/>
          </a:xfrm>
          <a:prstGeom prst="rect">
            <a:avLst/>
          </a:prstGeom>
          <a:solidFill>
            <a:srgbClr val="76A5AF"/>
          </a:solidFill>
          <a:ln w="38100" cap="flat" cmpd="sng">
            <a:solidFill>
              <a:srgbClr val="000000"/>
            </a:solidFill>
            <a:prstDash val="solid"/>
            <a:bevel/>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0"/>
          <p:cNvSpPr txBox="1">
            <a:spLocks noGrp="1"/>
          </p:cNvSpPr>
          <p:nvPr>
            <p:ph type="title"/>
          </p:nvPr>
        </p:nvSpPr>
        <p:spPr>
          <a:xfrm>
            <a:off x="126150" y="226075"/>
            <a:ext cx="8850000" cy="686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u="sng"/>
              <a:t>Goal 2: Reach ALL Students</a:t>
            </a:r>
            <a:endParaRPr u="sng"/>
          </a:p>
          <a:p>
            <a:pPr marL="0" lvl="0" indent="0" algn="ctr" rtl="0">
              <a:spcBef>
                <a:spcPts val="0"/>
              </a:spcBef>
              <a:spcAft>
                <a:spcPts val="0"/>
              </a:spcAft>
              <a:buNone/>
            </a:pPr>
            <a:r>
              <a:rPr lang="en" sz="2222" i="1"/>
              <a:t>Inclusion, Equity for Diverse Students &amp; Learning Growth at ALL levels</a:t>
            </a:r>
            <a:endParaRPr sz="2222" i="1"/>
          </a:p>
        </p:txBody>
      </p:sp>
      <p:sp>
        <p:nvSpPr>
          <p:cNvPr id="111" name="Google Shape;111;p20"/>
          <p:cNvSpPr txBox="1">
            <a:spLocks noGrp="1"/>
          </p:cNvSpPr>
          <p:nvPr>
            <p:ph type="body" idx="1"/>
          </p:nvPr>
        </p:nvSpPr>
        <p:spPr>
          <a:xfrm>
            <a:off x="387900" y="1004100"/>
            <a:ext cx="4713600" cy="4139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
              <a:t>                </a:t>
            </a:r>
            <a:r>
              <a:rPr lang="en" sz="1800" u="sng">
                <a:solidFill>
                  <a:srgbClr val="FFFFFF"/>
                </a:solidFill>
                <a:latin typeface="Lora"/>
                <a:ea typeface="Lora"/>
                <a:cs typeface="Lora"/>
                <a:sym typeface="Lora"/>
              </a:rPr>
              <a:t>Action Steps 2022-2025:</a:t>
            </a:r>
            <a:endParaRPr sz="1800">
              <a:solidFill>
                <a:srgbClr val="FFFFFF"/>
              </a:solidFill>
              <a:latin typeface="Lora"/>
              <a:ea typeface="Lora"/>
              <a:cs typeface="Lora"/>
              <a:sym typeface="Lora"/>
            </a:endParaRPr>
          </a:p>
          <a:p>
            <a:pPr marL="457200" lvl="0" indent="-304165" algn="l" rtl="0">
              <a:spcBef>
                <a:spcPts val="1200"/>
              </a:spcBef>
              <a:spcAft>
                <a:spcPts val="0"/>
              </a:spcAft>
              <a:buClr>
                <a:srgbClr val="FFFFFF"/>
              </a:buClr>
              <a:buSzPct val="100000"/>
              <a:buFont typeface="Lora"/>
              <a:buChar char="●"/>
            </a:pPr>
            <a:r>
              <a:rPr lang="en">
                <a:solidFill>
                  <a:srgbClr val="FFFFFF"/>
                </a:solidFill>
                <a:latin typeface="Lora"/>
                <a:ea typeface="Lora"/>
                <a:cs typeface="Lora"/>
                <a:sym typeface="Lora"/>
              </a:rPr>
              <a:t>Create formal and informal opportunities to review data to identify trends that will </a:t>
            </a:r>
            <a:r>
              <a:rPr lang="en" b="1">
                <a:solidFill>
                  <a:srgbClr val="FFFFFF"/>
                </a:solidFill>
                <a:latin typeface="Lora"/>
                <a:ea typeface="Lora"/>
                <a:cs typeface="Lora"/>
                <a:sym typeface="Lora"/>
              </a:rPr>
              <a:t>support students at-risk</a:t>
            </a:r>
            <a:r>
              <a:rPr lang="en">
                <a:solidFill>
                  <a:srgbClr val="FFFFFF"/>
                </a:solidFill>
                <a:latin typeface="Lora"/>
                <a:ea typeface="Lora"/>
                <a:cs typeface="Lora"/>
                <a:sym typeface="Lora"/>
              </a:rPr>
              <a:t>.</a:t>
            </a:r>
            <a:br>
              <a:rPr lang="en">
                <a:solidFill>
                  <a:srgbClr val="FFFFFF"/>
                </a:solidFill>
                <a:latin typeface="Lora"/>
                <a:ea typeface="Lora"/>
                <a:cs typeface="Lora"/>
                <a:sym typeface="Lora"/>
              </a:rPr>
            </a:br>
            <a:endParaRPr>
              <a:solidFill>
                <a:srgbClr val="FFFFFF"/>
              </a:solidFill>
              <a:latin typeface="Lora"/>
              <a:ea typeface="Lora"/>
              <a:cs typeface="Lora"/>
              <a:sym typeface="Lora"/>
            </a:endParaRPr>
          </a:p>
          <a:p>
            <a:pPr marL="457200" lvl="0" indent="-304165" algn="l" rtl="0">
              <a:spcBef>
                <a:spcPts val="0"/>
              </a:spcBef>
              <a:spcAft>
                <a:spcPts val="0"/>
              </a:spcAft>
              <a:buClr>
                <a:srgbClr val="FFFFFF"/>
              </a:buClr>
              <a:buSzPct val="100000"/>
              <a:buFont typeface="Lora"/>
              <a:buChar char="●"/>
            </a:pPr>
            <a:r>
              <a:rPr lang="en">
                <a:solidFill>
                  <a:srgbClr val="FFFFFF"/>
                </a:solidFill>
                <a:latin typeface="Lora"/>
                <a:ea typeface="Lora"/>
                <a:cs typeface="Lora"/>
                <a:sym typeface="Lora"/>
              </a:rPr>
              <a:t>Implement new programs to allow </a:t>
            </a:r>
            <a:r>
              <a:rPr lang="en" b="1">
                <a:solidFill>
                  <a:srgbClr val="FFFFFF"/>
                </a:solidFill>
                <a:latin typeface="Lora"/>
                <a:ea typeface="Lora"/>
                <a:cs typeface="Lora"/>
                <a:sym typeface="Lora"/>
              </a:rPr>
              <a:t>increased access and voice for diverse students</a:t>
            </a:r>
            <a:r>
              <a:rPr lang="en">
                <a:solidFill>
                  <a:srgbClr val="FFFFFF"/>
                </a:solidFill>
                <a:latin typeface="Lora"/>
                <a:ea typeface="Lora"/>
                <a:cs typeface="Lora"/>
                <a:sym typeface="Lora"/>
              </a:rPr>
              <a:t>.</a:t>
            </a:r>
            <a:br>
              <a:rPr lang="en">
                <a:solidFill>
                  <a:srgbClr val="FFFFFF"/>
                </a:solidFill>
                <a:latin typeface="Lora"/>
                <a:ea typeface="Lora"/>
                <a:cs typeface="Lora"/>
                <a:sym typeface="Lora"/>
              </a:rPr>
            </a:br>
            <a:endParaRPr>
              <a:solidFill>
                <a:srgbClr val="FFFFFF"/>
              </a:solidFill>
              <a:latin typeface="Lora"/>
              <a:ea typeface="Lora"/>
              <a:cs typeface="Lora"/>
              <a:sym typeface="Lora"/>
            </a:endParaRPr>
          </a:p>
          <a:p>
            <a:pPr marL="457200" lvl="0" indent="-304165" algn="l" rtl="0">
              <a:spcBef>
                <a:spcPts val="0"/>
              </a:spcBef>
              <a:spcAft>
                <a:spcPts val="0"/>
              </a:spcAft>
              <a:buClr>
                <a:srgbClr val="FFFFFF"/>
              </a:buClr>
              <a:buSzPct val="100000"/>
              <a:buFont typeface="Lora"/>
              <a:buChar char="●"/>
            </a:pPr>
            <a:r>
              <a:rPr lang="en">
                <a:solidFill>
                  <a:srgbClr val="FFFFFF"/>
                </a:solidFill>
                <a:latin typeface="Lora"/>
                <a:ea typeface="Lora"/>
                <a:cs typeface="Lora"/>
                <a:sym typeface="Lora"/>
              </a:rPr>
              <a:t>Use data and input to develop targeted formal programs specifically designed to help </a:t>
            </a:r>
            <a:r>
              <a:rPr lang="en" b="1">
                <a:solidFill>
                  <a:srgbClr val="FFFFFF"/>
                </a:solidFill>
                <a:latin typeface="Lora"/>
                <a:ea typeface="Lora"/>
                <a:cs typeface="Lora"/>
                <a:sym typeface="Lora"/>
              </a:rPr>
              <a:t>support underperforming student subgroups to improve learning growth</a:t>
            </a:r>
            <a:r>
              <a:rPr lang="en">
                <a:solidFill>
                  <a:srgbClr val="FFFFFF"/>
                </a:solidFill>
                <a:latin typeface="Lora"/>
                <a:ea typeface="Lora"/>
                <a:cs typeface="Lora"/>
                <a:sym typeface="Lora"/>
              </a:rPr>
              <a:t>.</a:t>
            </a:r>
            <a:br>
              <a:rPr lang="en">
                <a:solidFill>
                  <a:srgbClr val="FFFFFF"/>
                </a:solidFill>
                <a:latin typeface="Lora"/>
                <a:ea typeface="Lora"/>
                <a:cs typeface="Lora"/>
                <a:sym typeface="Lora"/>
              </a:rPr>
            </a:br>
            <a:endParaRPr>
              <a:solidFill>
                <a:srgbClr val="FFFFFF"/>
              </a:solidFill>
              <a:latin typeface="Lora"/>
              <a:ea typeface="Lora"/>
              <a:cs typeface="Lora"/>
              <a:sym typeface="Lora"/>
            </a:endParaRPr>
          </a:p>
          <a:p>
            <a:pPr marL="457200" lvl="0" indent="-304165" algn="l" rtl="0">
              <a:spcBef>
                <a:spcPts val="0"/>
              </a:spcBef>
              <a:spcAft>
                <a:spcPts val="0"/>
              </a:spcAft>
              <a:buClr>
                <a:srgbClr val="FFFFFF"/>
              </a:buClr>
              <a:buSzPct val="100000"/>
              <a:buFont typeface="Lora"/>
              <a:buChar char="●"/>
            </a:pPr>
            <a:r>
              <a:rPr lang="en">
                <a:solidFill>
                  <a:srgbClr val="FFFFFF"/>
                </a:solidFill>
                <a:latin typeface="Lora"/>
                <a:ea typeface="Lora"/>
                <a:cs typeface="Lora"/>
                <a:sym typeface="Lora"/>
              </a:rPr>
              <a:t>Find resources, provide professional development and implement strategies school-wide to help </a:t>
            </a:r>
            <a:r>
              <a:rPr lang="en" b="1">
                <a:solidFill>
                  <a:srgbClr val="FFFFFF"/>
                </a:solidFill>
                <a:latin typeface="Lora"/>
                <a:ea typeface="Lora"/>
                <a:cs typeface="Lora"/>
                <a:sym typeface="Lora"/>
              </a:rPr>
              <a:t>improve our curriculum, policies and instruction for students at all learning levels</a:t>
            </a:r>
            <a:r>
              <a:rPr lang="en">
                <a:solidFill>
                  <a:srgbClr val="FFFFFF"/>
                </a:solidFill>
                <a:latin typeface="Lora"/>
                <a:ea typeface="Lora"/>
                <a:cs typeface="Lora"/>
                <a:sym typeface="Lora"/>
              </a:rPr>
              <a:t>.</a:t>
            </a:r>
            <a:br>
              <a:rPr lang="en">
                <a:solidFill>
                  <a:srgbClr val="FFFFFF"/>
                </a:solidFill>
                <a:latin typeface="Lora"/>
                <a:ea typeface="Lora"/>
                <a:cs typeface="Lora"/>
                <a:sym typeface="Lora"/>
              </a:rPr>
            </a:br>
            <a:endParaRPr>
              <a:solidFill>
                <a:srgbClr val="FFFFFF"/>
              </a:solidFill>
              <a:latin typeface="Lora"/>
              <a:ea typeface="Lora"/>
              <a:cs typeface="Lora"/>
              <a:sym typeface="Lora"/>
            </a:endParaRPr>
          </a:p>
          <a:p>
            <a:pPr marL="457200" lvl="0" indent="-304165" algn="l" rtl="0">
              <a:spcBef>
                <a:spcPts val="0"/>
              </a:spcBef>
              <a:spcAft>
                <a:spcPts val="0"/>
              </a:spcAft>
              <a:buClr>
                <a:srgbClr val="FFFFFF"/>
              </a:buClr>
              <a:buSzPct val="100000"/>
              <a:buFont typeface="Lora"/>
              <a:buChar char="●"/>
            </a:pPr>
            <a:r>
              <a:rPr lang="en">
                <a:solidFill>
                  <a:srgbClr val="FFFFFF"/>
                </a:solidFill>
                <a:latin typeface="Lora"/>
                <a:ea typeface="Lora"/>
                <a:cs typeface="Lora"/>
                <a:sym typeface="Lora"/>
              </a:rPr>
              <a:t>Develop programs and opportunities for teacher collaboration to i</a:t>
            </a:r>
            <a:r>
              <a:rPr lang="en" b="1">
                <a:solidFill>
                  <a:srgbClr val="FFFFFF"/>
                </a:solidFill>
                <a:latin typeface="Lora"/>
                <a:ea typeface="Lora"/>
                <a:cs typeface="Lora"/>
                <a:sym typeface="Lora"/>
              </a:rPr>
              <a:t>mprove learning growth for CP1 and CP2 level students</a:t>
            </a:r>
            <a:r>
              <a:rPr lang="en">
                <a:solidFill>
                  <a:srgbClr val="FFFFFF"/>
                </a:solidFill>
                <a:latin typeface="Lora"/>
                <a:ea typeface="Lora"/>
                <a:cs typeface="Lora"/>
                <a:sym typeface="Lora"/>
              </a:rPr>
              <a:t> to help them thrive at PNHS.</a:t>
            </a:r>
            <a:endParaRPr>
              <a:solidFill>
                <a:srgbClr val="FFFFFF"/>
              </a:solidFill>
              <a:latin typeface="Lora"/>
              <a:ea typeface="Lora"/>
              <a:cs typeface="Lora"/>
              <a:sym typeface="Lora"/>
            </a:endParaRPr>
          </a:p>
        </p:txBody>
      </p:sp>
      <p:sp>
        <p:nvSpPr>
          <p:cNvPr id="112" name="Google Shape;112;p20"/>
          <p:cNvSpPr txBox="1">
            <a:spLocks noGrp="1"/>
          </p:cNvSpPr>
          <p:nvPr>
            <p:ph type="body" idx="2"/>
          </p:nvPr>
        </p:nvSpPr>
        <p:spPr>
          <a:xfrm>
            <a:off x="4918225" y="3240600"/>
            <a:ext cx="4159800" cy="1767600"/>
          </a:xfrm>
          <a:prstGeom prst="rect">
            <a:avLst/>
          </a:prstGeom>
        </p:spPr>
        <p:txBody>
          <a:bodyPr spcFirstLastPara="1" wrap="square" lIns="91425" tIns="91425" rIns="91425" bIns="91425" anchor="t" anchorCtr="0">
            <a:normAutofit fontScale="85000"/>
          </a:bodyPr>
          <a:lstStyle/>
          <a:p>
            <a:pPr marL="0" lvl="0" indent="0" algn="ctr" rtl="0">
              <a:spcBef>
                <a:spcPts val="0"/>
              </a:spcBef>
              <a:spcAft>
                <a:spcPts val="0"/>
              </a:spcAft>
              <a:buClr>
                <a:srgbClr val="000000"/>
              </a:buClr>
              <a:buSzPct val="91666"/>
              <a:buFont typeface="Arial"/>
              <a:buNone/>
            </a:pPr>
            <a:r>
              <a:rPr lang="en" sz="1200" b="1" u="sng">
                <a:solidFill>
                  <a:srgbClr val="000000"/>
                </a:solidFill>
              </a:rPr>
              <a:t>Key Input on Setting this Goal:</a:t>
            </a:r>
            <a:endParaRPr sz="1200" i="1">
              <a:solidFill>
                <a:srgbClr val="000000"/>
              </a:solidFill>
              <a:latin typeface="Oswald"/>
              <a:ea typeface="Oswald"/>
              <a:cs typeface="Oswald"/>
              <a:sym typeface="Oswald"/>
            </a:endParaRPr>
          </a:p>
          <a:p>
            <a:pPr marL="457200" lvl="0" indent="-293370" algn="ctr" rtl="0">
              <a:spcBef>
                <a:spcPts val="1200"/>
              </a:spcBef>
              <a:spcAft>
                <a:spcPts val="0"/>
              </a:spcAft>
              <a:buClr>
                <a:srgbClr val="000000"/>
              </a:buClr>
              <a:buSzPct val="100000"/>
              <a:buFont typeface="Oswald"/>
              <a:buChar char="●"/>
            </a:pPr>
            <a:r>
              <a:rPr lang="en" sz="1200" i="1">
                <a:solidFill>
                  <a:srgbClr val="000000"/>
                </a:solidFill>
                <a:latin typeface="Oswald"/>
                <a:ea typeface="Oswald"/>
                <a:cs typeface="Oswald"/>
                <a:sym typeface="Oswald"/>
              </a:rPr>
              <a:t>Ensure that teachers adjust their instructional practices to meet the needs of each student… strategically differentiating, purposefully organizing group activities and providing additional support and alternative strategies                                                                                              -NEASC Report Recommendation</a:t>
            </a:r>
            <a:br>
              <a:rPr lang="en" sz="1200" i="1">
                <a:solidFill>
                  <a:srgbClr val="000000"/>
                </a:solidFill>
                <a:latin typeface="Oswald"/>
                <a:ea typeface="Oswald"/>
                <a:cs typeface="Oswald"/>
                <a:sym typeface="Oswald"/>
              </a:rPr>
            </a:br>
            <a:endParaRPr sz="1200" i="1">
              <a:solidFill>
                <a:srgbClr val="000000"/>
              </a:solidFill>
              <a:latin typeface="Oswald"/>
              <a:ea typeface="Oswald"/>
              <a:cs typeface="Oswald"/>
              <a:sym typeface="Oswald"/>
            </a:endParaRPr>
          </a:p>
          <a:p>
            <a:pPr marL="457200" lvl="0" indent="-293370" algn="ctr" rtl="0">
              <a:spcBef>
                <a:spcPts val="0"/>
              </a:spcBef>
              <a:spcAft>
                <a:spcPts val="0"/>
              </a:spcAft>
              <a:buClr>
                <a:srgbClr val="000000"/>
              </a:buClr>
              <a:buSzPct val="100000"/>
              <a:buFont typeface="Oswald"/>
              <a:buChar char="●"/>
            </a:pPr>
            <a:r>
              <a:rPr lang="en" sz="1200" i="1">
                <a:solidFill>
                  <a:srgbClr val="000000"/>
                </a:solidFill>
                <a:latin typeface="Oswald"/>
                <a:ea typeface="Oswald"/>
                <a:cs typeface="Oswald"/>
                <a:sym typeface="Oswald"/>
              </a:rPr>
              <a:t>39% of Parents in our Survey believe PNHS is aware of their children’s unique talents and achievement, and 31% are undecided.</a:t>
            </a:r>
            <a:endParaRPr sz="1200" i="1">
              <a:solidFill>
                <a:srgbClr val="000000"/>
              </a:solidFill>
              <a:latin typeface="Oswald"/>
              <a:ea typeface="Oswald"/>
              <a:cs typeface="Oswald"/>
              <a:sym typeface="Oswald"/>
            </a:endParaRPr>
          </a:p>
        </p:txBody>
      </p:sp>
      <p:pic>
        <p:nvPicPr>
          <p:cNvPr id="113" name="Google Shape;113;p20"/>
          <p:cNvPicPr preferRelativeResize="0"/>
          <p:nvPr/>
        </p:nvPicPr>
        <p:blipFill>
          <a:blip r:embed="rId3">
            <a:alphaModFix/>
          </a:blip>
          <a:stretch>
            <a:fillRect/>
          </a:stretch>
        </p:blipFill>
        <p:spPr>
          <a:xfrm>
            <a:off x="5477237" y="1252824"/>
            <a:ext cx="3289574" cy="13861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1"/>
          <p:cNvSpPr/>
          <p:nvPr/>
        </p:nvSpPr>
        <p:spPr>
          <a:xfrm>
            <a:off x="37800" y="1248000"/>
            <a:ext cx="9068400" cy="973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1"/>
          <p:cNvSpPr/>
          <p:nvPr/>
        </p:nvSpPr>
        <p:spPr>
          <a:xfrm>
            <a:off x="37800" y="2271900"/>
            <a:ext cx="9068400" cy="11010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1"/>
          <p:cNvSpPr txBox="1">
            <a:spLocks noGrp="1"/>
          </p:cNvSpPr>
          <p:nvPr>
            <p:ph type="body" idx="2"/>
          </p:nvPr>
        </p:nvSpPr>
        <p:spPr>
          <a:xfrm>
            <a:off x="4976125" y="1240100"/>
            <a:ext cx="4194600" cy="3855000"/>
          </a:xfrm>
          <a:prstGeom prst="rect">
            <a:avLst/>
          </a:prstGeom>
        </p:spPr>
        <p:txBody>
          <a:bodyPr spcFirstLastPara="1" wrap="square" lIns="91425" tIns="91425" rIns="91425" bIns="91425" anchor="t" anchorCtr="0">
            <a:normAutofit fontScale="70000" lnSpcReduction="20000"/>
          </a:bodyPr>
          <a:lstStyle/>
          <a:p>
            <a:pPr marL="0" lvl="0" indent="0" algn="l" rtl="0">
              <a:spcBef>
                <a:spcPts val="0"/>
              </a:spcBef>
              <a:spcAft>
                <a:spcPts val="0"/>
              </a:spcAft>
              <a:buNone/>
            </a:pPr>
            <a:r>
              <a:rPr lang="en" sz="1633">
                <a:latin typeface="Lora"/>
                <a:ea typeface="Lora"/>
                <a:cs typeface="Lora"/>
                <a:sym typeface="Lora"/>
              </a:rPr>
              <a:t>New systems for regular review of school wide data weekly, monthly &amp; term based by DHs and Administrator for trends.  Increased involvement of students during school time for voice and input of perspective.  Training and development for teacher-led data team.</a:t>
            </a:r>
            <a:br>
              <a:rPr lang="en" sz="1647">
                <a:latin typeface="Lora"/>
                <a:ea typeface="Lora"/>
                <a:cs typeface="Lora"/>
                <a:sym typeface="Lora"/>
              </a:rPr>
            </a:br>
            <a:br>
              <a:rPr lang="en" sz="1647">
                <a:latin typeface="Lora"/>
                <a:ea typeface="Lora"/>
                <a:cs typeface="Lora"/>
                <a:sym typeface="Lora"/>
              </a:rPr>
            </a:br>
            <a:r>
              <a:rPr lang="en" sz="1647">
                <a:latin typeface="Lora"/>
                <a:ea typeface="Lora"/>
                <a:cs typeface="Lora"/>
                <a:sym typeface="Lora"/>
              </a:rPr>
              <a:t>THANK YOU BRITTANY, TONY &amp; KELSEY! Provide planning and development time for key staff members running the Equity and Justice committee weekly via K Block.  Allow committee leaders to expand meetings to include student volunteers during K Block meetings as a school club for Equity and Justice.</a:t>
            </a:r>
            <a:br>
              <a:rPr lang="en" sz="1668">
                <a:latin typeface="Lora"/>
                <a:ea typeface="Lora"/>
                <a:cs typeface="Lora"/>
                <a:sym typeface="Lora"/>
              </a:rPr>
            </a:br>
            <a:endParaRPr sz="1768">
              <a:latin typeface="Lora"/>
              <a:ea typeface="Lora"/>
              <a:cs typeface="Lora"/>
              <a:sym typeface="Lora"/>
            </a:endParaRPr>
          </a:p>
          <a:p>
            <a:pPr marL="0" lvl="0" indent="0" algn="l" rtl="0">
              <a:spcBef>
                <a:spcPts val="1200"/>
              </a:spcBef>
              <a:spcAft>
                <a:spcPts val="1200"/>
              </a:spcAft>
              <a:buNone/>
            </a:pPr>
            <a:r>
              <a:rPr lang="en" sz="1768">
                <a:latin typeface="Lora"/>
                <a:ea typeface="Lora"/>
                <a:cs typeface="Lora"/>
                <a:sym typeface="Lora"/>
              </a:rPr>
              <a:t>Faculty-wide professional development offerings reviewing Special Ed and EL processes, providing Special Ed and EL strategies to use building wide and opportunities for cross-department conversations on best practices.  Faculty-wide PD session in inclusive practices and improving perspective on the diversity of students at PNHS. </a:t>
            </a:r>
            <a:endParaRPr sz="1768">
              <a:latin typeface="Lora"/>
              <a:ea typeface="Lora"/>
              <a:cs typeface="Lora"/>
              <a:sym typeface="Lora"/>
            </a:endParaRPr>
          </a:p>
        </p:txBody>
      </p:sp>
      <p:sp>
        <p:nvSpPr>
          <p:cNvPr id="121" name="Google Shape;121;p21"/>
          <p:cNvSpPr txBox="1">
            <a:spLocks noGrp="1"/>
          </p:cNvSpPr>
          <p:nvPr>
            <p:ph type="title"/>
          </p:nvPr>
        </p:nvSpPr>
        <p:spPr>
          <a:xfrm>
            <a:off x="37800" y="37800"/>
            <a:ext cx="9068400" cy="6459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sz="3111" u="sng"/>
              <a:t>2023-2024: Expand Student Voice and Data Team</a:t>
            </a:r>
            <a:endParaRPr sz="3111" b="1" u="sng"/>
          </a:p>
        </p:txBody>
      </p:sp>
      <p:sp>
        <p:nvSpPr>
          <p:cNvPr id="122" name="Google Shape;122;p21"/>
          <p:cNvSpPr txBox="1">
            <a:spLocks noGrp="1"/>
          </p:cNvSpPr>
          <p:nvPr>
            <p:ph type="body" idx="1"/>
          </p:nvPr>
        </p:nvSpPr>
        <p:spPr>
          <a:xfrm>
            <a:off x="37800" y="1173500"/>
            <a:ext cx="4812300" cy="3905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300">
                <a:latin typeface="Lora"/>
                <a:ea typeface="Lora"/>
                <a:cs typeface="Lora"/>
                <a:sym typeface="Lora"/>
              </a:rPr>
              <a:t>Create formal and informal opportunities to review data to identify trends that will </a:t>
            </a:r>
            <a:r>
              <a:rPr lang="en" sz="1300" b="1">
                <a:latin typeface="Lora"/>
                <a:ea typeface="Lora"/>
                <a:cs typeface="Lora"/>
                <a:sym typeface="Lora"/>
              </a:rPr>
              <a:t>support students at-risk</a:t>
            </a:r>
            <a:r>
              <a:rPr lang="en" sz="1300">
                <a:latin typeface="Lora"/>
                <a:ea typeface="Lora"/>
                <a:cs typeface="Lora"/>
                <a:sym typeface="Lora"/>
              </a:rPr>
              <a:t>.  Implement new programs to allow </a:t>
            </a:r>
            <a:r>
              <a:rPr lang="en" sz="1300" b="1">
                <a:latin typeface="Lora"/>
                <a:ea typeface="Lora"/>
                <a:cs typeface="Lora"/>
                <a:sym typeface="Lora"/>
              </a:rPr>
              <a:t>increased access and voice for diverse students</a:t>
            </a:r>
            <a:r>
              <a:rPr lang="en" sz="1300">
                <a:latin typeface="Lora"/>
                <a:ea typeface="Lora"/>
                <a:cs typeface="Lora"/>
                <a:sym typeface="Lora"/>
              </a:rPr>
              <a:t>.</a:t>
            </a:r>
            <a:br>
              <a:rPr lang="en" sz="1300">
                <a:latin typeface="Lora"/>
                <a:ea typeface="Lora"/>
                <a:cs typeface="Lora"/>
                <a:sym typeface="Lora"/>
              </a:rPr>
            </a:br>
            <a:endParaRPr sz="1200">
              <a:latin typeface="Lora"/>
              <a:ea typeface="Lora"/>
              <a:cs typeface="Lora"/>
              <a:sym typeface="Lora"/>
            </a:endParaRPr>
          </a:p>
          <a:p>
            <a:pPr marL="0" lvl="0" indent="0" algn="l" rtl="0">
              <a:spcBef>
                <a:spcPts val="1200"/>
              </a:spcBef>
              <a:spcAft>
                <a:spcPts val="0"/>
              </a:spcAft>
              <a:buNone/>
            </a:pPr>
            <a:r>
              <a:rPr lang="en" sz="1300" b="1">
                <a:latin typeface="Lora"/>
                <a:ea typeface="Lora"/>
                <a:cs typeface="Lora"/>
                <a:sym typeface="Lora"/>
              </a:rPr>
              <a:t>Expand the Equity and Justice Committee</a:t>
            </a:r>
            <a:r>
              <a:rPr lang="en" sz="1300">
                <a:latin typeface="Lora"/>
                <a:ea typeface="Lora"/>
                <a:cs typeface="Lora"/>
                <a:sym typeface="Lora"/>
              </a:rPr>
              <a:t> to provide faculty advisor Common Planning Time during K Block and provide student volunteers in-school meeting time to join</a:t>
            </a:r>
            <a:br>
              <a:rPr lang="en" sz="1100">
                <a:latin typeface="Lora"/>
                <a:ea typeface="Lora"/>
                <a:cs typeface="Lora"/>
                <a:sym typeface="Lora"/>
              </a:rPr>
            </a:br>
            <a:br>
              <a:rPr lang="en" sz="1100">
                <a:latin typeface="Lora"/>
                <a:ea typeface="Lora"/>
                <a:cs typeface="Lora"/>
                <a:sym typeface="Lora"/>
              </a:rPr>
            </a:br>
            <a:endParaRPr sz="1100">
              <a:latin typeface="Lora"/>
              <a:ea typeface="Lora"/>
              <a:cs typeface="Lora"/>
              <a:sym typeface="Lora"/>
            </a:endParaRPr>
          </a:p>
          <a:p>
            <a:pPr marL="0" lvl="0" indent="0" algn="l" rtl="0">
              <a:spcBef>
                <a:spcPts val="1200"/>
              </a:spcBef>
              <a:spcAft>
                <a:spcPts val="1200"/>
              </a:spcAft>
              <a:buNone/>
            </a:pPr>
            <a:r>
              <a:rPr lang="en">
                <a:latin typeface="Lora"/>
                <a:ea typeface="Lora"/>
                <a:cs typeface="Lora"/>
                <a:sym typeface="Lora"/>
              </a:rPr>
              <a:t>Find resources, provide professional development and implement strategies school-wide to help </a:t>
            </a:r>
            <a:r>
              <a:rPr lang="en" b="1">
                <a:latin typeface="Lora"/>
                <a:ea typeface="Lora"/>
                <a:cs typeface="Lora"/>
                <a:sym typeface="Lora"/>
              </a:rPr>
              <a:t>improve our curriculum, policies and instruction for students at all learning levels</a:t>
            </a:r>
            <a:r>
              <a:rPr lang="en">
                <a:latin typeface="Lora"/>
                <a:ea typeface="Lora"/>
                <a:cs typeface="Lora"/>
                <a:sym typeface="Lora"/>
              </a:rPr>
              <a:t>.</a:t>
            </a:r>
            <a:endParaRPr sz="1100">
              <a:latin typeface="Lora"/>
              <a:ea typeface="Lora"/>
              <a:cs typeface="Lora"/>
              <a:sym typeface="Lora"/>
            </a:endParaRPr>
          </a:p>
        </p:txBody>
      </p:sp>
      <p:sp>
        <p:nvSpPr>
          <p:cNvPr id="123" name="Google Shape;123;p21"/>
          <p:cNvSpPr/>
          <p:nvPr/>
        </p:nvSpPr>
        <p:spPr>
          <a:xfrm>
            <a:off x="37800" y="3423300"/>
            <a:ext cx="9068400" cy="16557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4" name="Google Shape;124;p21"/>
          <p:cNvCxnSpPr/>
          <p:nvPr/>
        </p:nvCxnSpPr>
        <p:spPr>
          <a:xfrm>
            <a:off x="4850125" y="1239350"/>
            <a:ext cx="75600" cy="3856500"/>
          </a:xfrm>
          <a:prstGeom prst="straightConnector1">
            <a:avLst/>
          </a:prstGeom>
          <a:noFill/>
          <a:ln w="38100" cap="flat" cmpd="sng">
            <a:solidFill>
              <a:schemeClr val="dk2"/>
            </a:solidFill>
            <a:prstDash val="solid"/>
            <a:round/>
            <a:headEnd type="none" w="med" len="med"/>
            <a:tailEnd type="none" w="med" len="med"/>
          </a:ln>
        </p:spPr>
      </p:cxnSp>
      <p:sp>
        <p:nvSpPr>
          <p:cNvPr id="125" name="Google Shape;125;p21"/>
          <p:cNvSpPr txBox="1">
            <a:spLocks noGrp="1"/>
          </p:cNvSpPr>
          <p:nvPr>
            <p:ph type="title"/>
          </p:nvPr>
        </p:nvSpPr>
        <p:spPr>
          <a:xfrm>
            <a:off x="37800" y="551700"/>
            <a:ext cx="9068400" cy="645900"/>
          </a:xfrm>
          <a:prstGeom prst="rect">
            <a:avLst/>
          </a:prstGeom>
        </p:spPr>
        <p:txBody>
          <a:bodyPr spcFirstLastPara="1" wrap="square" lIns="91425" tIns="91425" rIns="91425" bIns="91425" anchor="b" anchorCtr="0">
            <a:normAutofit fontScale="90000"/>
          </a:bodyPr>
          <a:lstStyle/>
          <a:p>
            <a:pPr marL="914400" lvl="0" indent="457200" algn="l" rtl="0">
              <a:spcBef>
                <a:spcPts val="0"/>
              </a:spcBef>
              <a:spcAft>
                <a:spcPts val="0"/>
              </a:spcAft>
              <a:buNone/>
            </a:pPr>
            <a:r>
              <a:rPr lang="en" sz="3111" u="sng"/>
              <a:t>GOAL								</a:t>
            </a:r>
            <a:r>
              <a:rPr lang="en" sz="3111"/>
              <a:t>    </a:t>
            </a:r>
            <a:r>
              <a:rPr lang="en" sz="3111" u="sng"/>
              <a:t>ACTION</a:t>
            </a:r>
            <a:endParaRPr sz="3111" b="1" u="sng"/>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2"/>
          <p:cNvSpPr txBox="1">
            <a:spLocks noGrp="1"/>
          </p:cNvSpPr>
          <p:nvPr>
            <p:ph type="title"/>
          </p:nvPr>
        </p:nvSpPr>
        <p:spPr>
          <a:xfrm>
            <a:off x="387900" y="458025"/>
            <a:ext cx="87561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Year Three: Programs to reach </a:t>
            </a:r>
            <a:r>
              <a:rPr lang="en" i="1"/>
              <a:t>all</a:t>
            </a:r>
            <a:r>
              <a:rPr lang="en"/>
              <a:t> students</a:t>
            </a:r>
            <a:endParaRPr/>
          </a:p>
        </p:txBody>
      </p:sp>
      <p:sp>
        <p:nvSpPr>
          <p:cNvPr id="131" name="Google Shape;131;p22"/>
          <p:cNvSpPr txBox="1">
            <a:spLocks noGrp="1"/>
          </p:cNvSpPr>
          <p:nvPr>
            <p:ph type="body" idx="1"/>
          </p:nvPr>
        </p:nvSpPr>
        <p:spPr>
          <a:xfrm>
            <a:off x="387900" y="1489825"/>
            <a:ext cx="8368200" cy="3538800"/>
          </a:xfrm>
          <a:prstGeom prst="rect">
            <a:avLst/>
          </a:prstGeom>
        </p:spPr>
        <p:txBody>
          <a:bodyPr spcFirstLastPara="1" wrap="square" lIns="91425" tIns="91425" rIns="91425" bIns="91425" anchor="t" anchorCtr="0">
            <a:normAutofit lnSpcReduction="20000"/>
          </a:bodyPr>
          <a:lstStyle/>
          <a:p>
            <a:pPr marL="457200" lvl="0" indent="-342900" algn="l" rtl="0">
              <a:spcBef>
                <a:spcPts val="0"/>
              </a:spcBef>
              <a:spcAft>
                <a:spcPts val="0"/>
              </a:spcAft>
              <a:buSzPts val="1800"/>
              <a:buChar char="●"/>
            </a:pPr>
            <a:r>
              <a:rPr lang="en" u="sng"/>
              <a:t>Improve &amp; Implement Policy based on Formal Data Team Feedback: </a:t>
            </a:r>
            <a:r>
              <a:rPr lang="en"/>
              <a:t>Implement building wide strategies and programs to review scheduling, practices and policies based on data trends.</a:t>
            </a:r>
            <a:br>
              <a:rPr lang="en"/>
            </a:br>
            <a:endParaRPr/>
          </a:p>
          <a:p>
            <a:pPr marL="457200" lvl="0" indent="-342900" algn="l" rtl="0">
              <a:spcBef>
                <a:spcPts val="0"/>
              </a:spcBef>
              <a:spcAft>
                <a:spcPts val="0"/>
              </a:spcAft>
              <a:buSzPts val="1800"/>
              <a:buChar char="●"/>
            </a:pPr>
            <a:r>
              <a:rPr lang="en" u="sng"/>
              <a:t>School-Wide Program to Improve Inclusion and School Experience:</a:t>
            </a:r>
            <a:r>
              <a:rPr lang="en"/>
              <a:t> Implement student-led school-wide workshops or experience to provide perspective on diverse students and inclusive practices for all students and staff.</a:t>
            </a:r>
            <a:br>
              <a:rPr lang="en"/>
            </a:br>
            <a:endParaRPr/>
          </a:p>
          <a:p>
            <a:pPr marL="457200" lvl="0" indent="-342900" algn="l" rtl="0">
              <a:spcBef>
                <a:spcPts val="0"/>
              </a:spcBef>
              <a:spcAft>
                <a:spcPts val="0"/>
              </a:spcAft>
              <a:buSzPts val="1800"/>
              <a:buChar char="●"/>
            </a:pPr>
            <a:r>
              <a:rPr lang="en" u="sng"/>
              <a:t>Identify &amp; Implement Inclusive Practices</a:t>
            </a:r>
            <a:r>
              <a:rPr lang="en"/>
              <a:t>: Implement specific practices and strategies that particularly respond to issues raised in data and feedback that improve instruction, culture, learning growth and inclusion.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3"/>
          <p:cNvSpPr/>
          <p:nvPr/>
        </p:nvSpPr>
        <p:spPr>
          <a:xfrm>
            <a:off x="5166025" y="3240750"/>
            <a:ext cx="3912000" cy="1767600"/>
          </a:xfrm>
          <a:prstGeom prst="rect">
            <a:avLst/>
          </a:prstGeom>
          <a:solidFill>
            <a:srgbClr val="76A5AF"/>
          </a:solidFill>
          <a:ln w="38100" cap="flat" cmpd="sng">
            <a:solidFill>
              <a:srgbClr val="000000"/>
            </a:solidFill>
            <a:prstDash val="solid"/>
            <a:bevel/>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3"/>
          <p:cNvSpPr txBox="1">
            <a:spLocks noGrp="1"/>
          </p:cNvSpPr>
          <p:nvPr>
            <p:ph type="title"/>
          </p:nvPr>
        </p:nvSpPr>
        <p:spPr>
          <a:xfrm>
            <a:off x="159775" y="226075"/>
            <a:ext cx="8799300" cy="686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u="sng"/>
              <a:t>Goal 3: Increase Student Engagement</a:t>
            </a:r>
            <a:endParaRPr u="sng"/>
          </a:p>
          <a:p>
            <a:pPr marL="0" lvl="0" indent="0" algn="ctr" rtl="0">
              <a:spcBef>
                <a:spcPts val="0"/>
              </a:spcBef>
              <a:spcAft>
                <a:spcPts val="0"/>
              </a:spcAft>
              <a:buNone/>
            </a:pPr>
            <a:r>
              <a:rPr lang="en" sz="2222" i="1"/>
              <a:t>Getting Back to Deeper Learning and Social/Emotional Success</a:t>
            </a:r>
            <a:endParaRPr u="sng"/>
          </a:p>
        </p:txBody>
      </p:sp>
      <p:sp>
        <p:nvSpPr>
          <p:cNvPr id="138" name="Google Shape;138;p23"/>
          <p:cNvSpPr txBox="1">
            <a:spLocks noGrp="1"/>
          </p:cNvSpPr>
          <p:nvPr>
            <p:ph type="body" idx="1"/>
          </p:nvPr>
        </p:nvSpPr>
        <p:spPr>
          <a:xfrm>
            <a:off x="387900" y="1004100"/>
            <a:ext cx="4713600" cy="4139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a:t>                </a:t>
            </a:r>
            <a:r>
              <a:rPr lang="en" sz="1800" u="sng">
                <a:solidFill>
                  <a:srgbClr val="FFFFFF"/>
                </a:solidFill>
                <a:latin typeface="Lora"/>
                <a:ea typeface="Lora"/>
                <a:cs typeface="Lora"/>
                <a:sym typeface="Lora"/>
              </a:rPr>
              <a:t>Action Steps 2022-2025:</a:t>
            </a:r>
            <a:endParaRPr sz="1800">
              <a:solidFill>
                <a:srgbClr val="FFFFFF"/>
              </a:solidFill>
              <a:latin typeface="Lora"/>
              <a:ea typeface="Lora"/>
              <a:cs typeface="Lora"/>
              <a:sym typeface="Lora"/>
            </a:endParaRPr>
          </a:p>
          <a:p>
            <a:pPr marL="457200" lvl="0" indent="-310832" algn="l" rtl="0">
              <a:spcBef>
                <a:spcPts val="1200"/>
              </a:spcBef>
              <a:spcAft>
                <a:spcPts val="0"/>
              </a:spcAft>
              <a:buClr>
                <a:srgbClr val="FFFFFF"/>
              </a:buClr>
              <a:buSzPct val="100000"/>
              <a:buFont typeface="Lora"/>
              <a:buChar char="●"/>
            </a:pPr>
            <a:r>
              <a:rPr lang="en">
                <a:solidFill>
                  <a:srgbClr val="FFFFFF"/>
                </a:solidFill>
                <a:latin typeface="Lora"/>
                <a:ea typeface="Lora"/>
                <a:cs typeface="Lora"/>
                <a:sym typeface="Lora"/>
              </a:rPr>
              <a:t>Review and Redesign our </a:t>
            </a:r>
            <a:r>
              <a:rPr lang="en" b="1">
                <a:solidFill>
                  <a:srgbClr val="FFFFFF"/>
                </a:solidFill>
                <a:latin typeface="Lora"/>
                <a:ea typeface="Lora"/>
                <a:cs typeface="Lora"/>
                <a:sym typeface="Lora"/>
              </a:rPr>
              <a:t>school wide beliefs</a:t>
            </a:r>
            <a:r>
              <a:rPr lang="en">
                <a:solidFill>
                  <a:srgbClr val="FFFFFF"/>
                </a:solidFill>
                <a:latin typeface="Lora"/>
                <a:ea typeface="Lora"/>
                <a:cs typeface="Lora"/>
                <a:sym typeface="Lora"/>
              </a:rPr>
              <a:t> and our vision for what our graduates will be, codify that set of beliefs and broadcast them.</a:t>
            </a:r>
            <a:br>
              <a:rPr lang="en">
                <a:solidFill>
                  <a:srgbClr val="FFFFFF"/>
                </a:solidFill>
                <a:latin typeface="Lora"/>
                <a:ea typeface="Lora"/>
                <a:cs typeface="Lora"/>
                <a:sym typeface="Lora"/>
              </a:rPr>
            </a:br>
            <a:endParaRPr>
              <a:solidFill>
                <a:srgbClr val="FFFFFF"/>
              </a:solidFill>
              <a:latin typeface="Lora"/>
              <a:ea typeface="Lora"/>
              <a:cs typeface="Lora"/>
              <a:sym typeface="Lora"/>
            </a:endParaRPr>
          </a:p>
          <a:p>
            <a:pPr marL="457200" lvl="0" indent="-310832" algn="l" rtl="0">
              <a:spcBef>
                <a:spcPts val="0"/>
              </a:spcBef>
              <a:spcAft>
                <a:spcPts val="0"/>
              </a:spcAft>
              <a:buClr>
                <a:srgbClr val="FFFFFF"/>
              </a:buClr>
              <a:buSzPct val="100000"/>
              <a:buFont typeface="Lora"/>
              <a:buChar char="●"/>
            </a:pPr>
            <a:r>
              <a:rPr lang="en">
                <a:solidFill>
                  <a:srgbClr val="FFFFFF"/>
                </a:solidFill>
                <a:latin typeface="Lora"/>
                <a:ea typeface="Lora"/>
                <a:cs typeface="Lora"/>
                <a:sym typeface="Lora"/>
              </a:rPr>
              <a:t>Work to implement programs and adjust strategies and protocols to help </a:t>
            </a:r>
            <a:r>
              <a:rPr lang="en" b="1">
                <a:solidFill>
                  <a:srgbClr val="FFFFFF"/>
                </a:solidFill>
                <a:latin typeface="Lora"/>
                <a:ea typeface="Lora"/>
                <a:cs typeface="Lora"/>
                <a:sym typeface="Lora"/>
              </a:rPr>
              <a:t>re-engage students with expectations of a typical academic school year</a:t>
            </a:r>
            <a:r>
              <a:rPr lang="en">
                <a:solidFill>
                  <a:srgbClr val="FFFFFF"/>
                </a:solidFill>
                <a:latin typeface="Lora"/>
                <a:ea typeface="Lora"/>
                <a:cs typeface="Lora"/>
                <a:sym typeface="Lora"/>
              </a:rPr>
              <a:t>.</a:t>
            </a:r>
            <a:br>
              <a:rPr lang="en">
                <a:solidFill>
                  <a:srgbClr val="FFFFFF"/>
                </a:solidFill>
                <a:latin typeface="Lora"/>
                <a:ea typeface="Lora"/>
                <a:cs typeface="Lora"/>
                <a:sym typeface="Lora"/>
              </a:rPr>
            </a:br>
            <a:endParaRPr>
              <a:solidFill>
                <a:srgbClr val="FFFFFF"/>
              </a:solidFill>
              <a:latin typeface="Lora"/>
              <a:ea typeface="Lora"/>
              <a:cs typeface="Lora"/>
              <a:sym typeface="Lora"/>
            </a:endParaRPr>
          </a:p>
          <a:p>
            <a:pPr marL="457200" lvl="0" indent="-310832" algn="l" rtl="0">
              <a:spcBef>
                <a:spcPts val="0"/>
              </a:spcBef>
              <a:spcAft>
                <a:spcPts val="0"/>
              </a:spcAft>
              <a:buClr>
                <a:srgbClr val="FFFFFF"/>
              </a:buClr>
              <a:buSzPct val="100000"/>
              <a:buFont typeface="Lora"/>
              <a:buChar char="●"/>
            </a:pPr>
            <a:r>
              <a:rPr lang="en">
                <a:solidFill>
                  <a:srgbClr val="FFFFFF"/>
                </a:solidFill>
                <a:latin typeface="Lora"/>
                <a:ea typeface="Lora"/>
                <a:cs typeface="Lora"/>
                <a:sym typeface="Lora"/>
              </a:rPr>
              <a:t>Provide increase </a:t>
            </a:r>
            <a:r>
              <a:rPr lang="en" b="1">
                <a:solidFill>
                  <a:srgbClr val="FFFFFF"/>
                </a:solidFill>
                <a:latin typeface="Lora"/>
                <a:ea typeface="Lora"/>
                <a:cs typeface="Lora"/>
                <a:sym typeface="Lora"/>
              </a:rPr>
              <a:t>social/emotional and mental health supports</a:t>
            </a:r>
            <a:r>
              <a:rPr lang="en">
                <a:solidFill>
                  <a:srgbClr val="FFFFFF"/>
                </a:solidFill>
                <a:latin typeface="Lora"/>
                <a:ea typeface="Lora"/>
                <a:cs typeface="Lora"/>
                <a:sym typeface="Lora"/>
              </a:rPr>
              <a:t> in our resources, staff and schedule to improve student success.</a:t>
            </a:r>
            <a:br>
              <a:rPr lang="en">
                <a:solidFill>
                  <a:srgbClr val="FFFFFF"/>
                </a:solidFill>
                <a:latin typeface="Lora"/>
                <a:ea typeface="Lora"/>
                <a:cs typeface="Lora"/>
                <a:sym typeface="Lora"/>
              </a:rPr>
            </a:br>
            <a:endParaRPr>
              <a:solidFill>
                <a:srgbClr val="FFFFFF"/>
              </a:solidFill>
              <a:latin typeface="Lora"/>
              <a:ea typeface="Lora"/>
              <a:cs typeface="Lora"/>
              <a:sym typeface="Lora"/>
            </a:endParaRPr>
          </a:p>
          <a:p>
            <a:pPr marL="457200" lvl="0" indent="-310832" algn="l" rtl="0">
              <a:spcBef>
                <a:spcPts val="0"/>
              </a:spcBef>
              <a:spcAft>
                <a:spcPts val="0"/>
              </a:spcAft>
              <a:buClr>
                <a:srgbClr val="FFFFFF"/>
              </a:buClr>
              <a:buSzPct val="100000"/>
              <a:buFont typeface="Lora"/>
              <a:buChar char="●"/>
            </a:pPr>
            <a:r>
              <a:rPr lang="en">
                <a:solidFill>
                  <a:srgbClr val="FFFFFF"/>
                </a:solidFill>
                <a:latin typeface="Lora"/>
                <a:ea typeface="Lora"/>
                <a:cs typeface="Lora"/>
                <a:sym typeface="Lora"/>
              </a:rPr>
              <a:t>Develop programs and strategies for </a:t>
            </a:r>
            <a:r>
              <a:rPr lang="en" b="1">
                <a:solidFill>
                  <a:srgbClr val="FFFFFF"/>
                </a:solidFill>
                <a:latin typeface="Lora"/>
                <a:ea typeface="Lora"/>
                <a:cs typeface="Lora"/>
                <a:sym typeface="Lora"/>
              </a:rPr>
              <a:t>improved school attendance, extra-curricular engagement and grit.</a:t>
            </a:r>
            <a:br>
              <a:rPr lang="en" b="1">
                <a:solidFill>
                  <a:srgbClr val="FFFFFF"/>
                </a:solidFill>
                <a:latin typeface="Lora"/>
                <a:ea typeface="Lora"/>
                <a:cs typeface="Lora"/>
                <a:sym typeface="Lora"/>
              </a:rPr>
            </a:br>
            <a:endParaRPr b="1">
              <a:solidFill>
                <a:srgbClr val="FFFFFF"/>
              </a:solidFill>
              <a:latin typeface="Lora"/>
              <a:ea typeface="Lora"/>
              <a:cs typeface="Lora"/>
              <a:sym typeface="Lora"/>
            </a:endParaRPr>
          </a:p>
          <a:p>
            <a:pPr marL="457200" lvl="0" indent="-310832" algn="l" rtl="0">
              <a:spcBef>
                <a:spcPts val="0"/>
              </a:spcBef>
              <a:spcAft>
                <a:spcPts val="0"/>
              </a:spcAft>
              <a:buClr>
                <a:srgbClr val="FFFFFF"/>
              </a:buClr>
              <a:buSzPct val="100000"/>
              <a:buFont typeface="Lora"/>
              <a:buChar char="●"/>
            </a:pPr>
            <a:r>
              <a:rPr lang="en">
                <a:solidFill>
                  <a:srgbClr val="FFFFFF"/>
                </a:solidFill>
                <a:latin typeface="Lora"/>
                <a:ea typeface="Lora"/>
                <a:cs typeface="Lora"/>
                <a:sym typeface="Lora"/>
              </a:rPr>
              <a:t>Allow for collaborative time for teachers to improve engagement in their classes and with the content in their course around </a:t>
            </a:r>
            <a:r>
              <a:rPr lang="en" b="1">
                <a:solidFill>
                  <a:srgbClr val="FFFFFF"/>
                </a:solidFill>
                <a:latin typeface="Lora"/>
                <a:ea typeface="Lora"/>
                <a:cs typeface="Lora"/>
                <a:sym typeface="Lora"/>
              </a:rPr>
              <a:t>mastery, identity &amp; creativity</a:t>
            </a:r>
            <a:r>
              <a:rPr lang="en">
                <a:solidFill>
                  <a:srgbClr val="FFFFFF"/>
                </a:solidFill>
                <a:latin typeface="Lora"/>
                <a:ea typeface="Lora"/>
                <a:cs typeface="Lora"/>
                <a:sym typeface="Lora"/>
              </a:rPr>
              <a:t>.</a:t>
            </a:r>
            <a:endParaRPr>
              <a:solidFill>
                <a:srgbClr val="FFFFFF"/>
              </a:solidFill>
              <a:latin typeface="Lora"/>
              <a:ea typeface="Lora"/>
              <a:cs typeface="Lora"/>
              <a:sym typeface="Lora"/>
            </a:endParaRPr>
          </a:p>
        </p:txBody>
      </p:sp>
      <p:sp>
        <p:nvSpPr>
          <p:cNvPr id="139" name="Google Shape;139;p23"/>
          <p:cNvSpPr txBox="1">
            <a:spLocks noGrp="1"/>
          </p:cNvSpPr>
          <p:nvPr>
            <p:ph type="body" idx="2"/>
          </p:nvPr>
        </p:nvSpPr>
        <p:spPr>
          <a:xfrm>
            <a:off x="4918225" y="3240600"/>
            <a:ext cx="4159800" cy="1767600"/>
          </a:xfrm>
          <a:prstGeom prst="rect">
            <a:avLst/>
          </a:prstGeom>
        </p:spPr>
        <p:txBody>
          <a:bodyPr spcFirstLastPara="1" wrap="square" lIns="91425" tIns="91425" rIns="91425" bIns="91425" anchor="t" anchorCtr="0">
            <a:normAutofit fontScale="85000"/>
          </a:bodyPr>
          <a:lstStyle/>
          <a:p>
            <a:pPr marL="0" lvl="0" indent="0" algn="ctr" rtl="0">
              <a:spcBef>
                <a:spcPts val="0"/>
              </a:spcBef>
              <a:spcAft>
                <a:spcPts val="0"/>
              </a:spcAft>
              <a:buClr>
                <a:srgbClr val="000000"/>
              </a:buClr>
              <a:buSzPct val="91666"/>
              <a:buFont typeface="Arial"/>
              <a:buNone/>
            </a:pPr>
            <a:r>
              <a:rPr lang="en" sz="1200" b="1" u="sng">
                <a:solidFill>
                  <a:srgbClr val="000000"/>
                </a:solidFill>
              </a:rPr>
              <a:t>Key Input on Setting this Goal:</a:t>
            </a:r>
            <a:endParaRPr sz="1200" i="1">
              <a:solidFill>
                <a:srgbClr val="000000"/>
              </a:solidFill>
              <a:latin typeface="Oswald"/>
              <a:ea typeface="Oswald"/>
              <a:cs typeface="Oswald"/>
              <a:sym typeface="Oswald"/>
            </a:endParaRPr>
          </a:p>
          <a:p>
            <a:pPr marL="457200" lvl="0" indent="-293370" algn="ctr" rtl="0">
              <a:spcBef>
                <a:spcPts val="1200"/>
              </a:spcBef>
              <a:spcAft>
                <a:spcPts val="0"/>
              </a:spcAft>
              <a:buClr>
                <a:srgbClr val="000000"/>
              </a:buClr>
              <a:buSzPct val="100000"/>
              <a:buFont typeface="Oswald"/>
              <a:buChar char="●"/>
            </a:pPr>
            <a:r>
              <a:rPr lang="en" sz="1200" i="1">
                <a:solidFill>
                  <a:srgbClr val="000000"/>
                </a:solidFill>
                <a:latin typeface="Oswald"/>
                <a:ea typeface="Oswald"/>
                <a:cs typeface="Oswald"/>
                <a:sym typeface="Oswald"/>
              </a:rPr>
              <a:t>Use the school’s core values, beliefs and learning expectations to drive the school’s curriculum, instruction and assessment in every classroom and to guide the school’s policies, procedures, decisions and resource allocations.                                                                                              -NEASC Report Recommendation</a:t>
            </a:r>
            <a:br>
              <a:rPr lang="en" sz="1200" i="1">
                <a:solidFill>
                  <a:srgbClr val="000000"/>
                </a:solidFill>
                <a:latin typeface="Oswald"/>
                <a:ea typeface="Oswald"/>
                <a:cs typeface="Oswald"/>
                <a:sym typeface="Oswald"/>
              </a:rPr>
            </a:br>
            <a:br>
              <a:rPr lang="en" sz="1200" i="1">
                <a:solidFill>
                  <a:srgbClr val="000000"/>
                </a:solidFill>
                <a:latin typeface="Oswald"/>
                <a:ea typeface="Oswald"/>
                <a:cs typeface="Oswald"/>
                <a:sym typeface="Oswald"/>
              </a:rPr>
            </a:br>
            <a:r>
              <a:rPr lang="en" sz="1200" i="1">
                <a:solidFill>
                  <a:srgbClr val="000000"/>
                </a:solidFill>
                <a:latin typeface="Oswald"/>
                <a:ea typeface="Oswald"/>
                <a:cs typeface="Oswald"/>
                <a:sym typeface="Oswald"/>
              </a:rPr>
              <a:t>Mental Health (#1) &amp; Academic Support (#2) were the most common post-pandemic needs noted in the 2022 Parent Survey</a:t>
            </a:r>
            <a:endParaRPr sz="1200" i="1">
              <a:solidFill>
                <a:srgbClr val="000000"/>
              </a:solidFill>
              <a:latin typeface="Oswald"/>
              <a:ea typeface="Oswald"/>
              <a:cs typeface="Oswald"/>
              <a:sym typeface="Oswald"/>
            </a:endParaRPr>
          </a:p>
        </p:txBody>
      </p:sp>
      <p:pic>
        <p:nvPicPr>
          <p:cNvPr id="140" name="Google Shape;140;p23"/>
          <p:cNvPicPr preferRelativeResize="0"/>
          <p:nvPr/>
        </p:nvPicPr>
        <p:blipFill>
          <a:blip r:embed="rId3">
            <a:alphaModFix/>
          </a:blip>
          <a:stretch>
            <a:fillRect/>
          </a:stretch>
        </p:blipFill>
        <p:spPr>
          <a:xfrm>
            <a:off x="5481238" y="1064575"/>
            <a:ext cx="3033769" cy="20236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Year Two: Increase Student Engagement</a:t>
            </a:r>
            <a:endParaRPr/>
          </a:p>
        </p:txBody>
      </p:sp>
      <p:sp>
        <p:nvSpPr>
          <p:cNvPr id="146" name="Google Shape;146;p24"/>
          <p:cNvSpPr txBox="1">
            <a:spLocks noGrp="1"/>
          </p:cNvSpPr>
          <p:nvPr>
            <p:ph type="body" idx="1"/>
          </p:nvPr>
        </p:nvSpPr>
        <p:spPr>
          <a:xfrm>
            <a:off x="178225" y="1216775"/>
            <a:ext cx="8841600" cy="39267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en" u="sng"/>
              <a:t>Engagement Continuum:</a:t>
            </a:r>
            <a:r>
              <a:rPr lang="en"/>
              <a:t> Implement PD and Practices around the three tenets of “Engagement Continuum” to help support planning and instruction to move students from “Participation” in to “Driving” their learning.</a:t>
            </a:r>
            <a:br>
              <a:rPr lang="en"/>
            </a:br>
            <a:endParaRPr/>
          </a:p>
          <a:p>
            <a:pPr marL="457200" lvl="0" indent="-342900" algn="l" rtl="0">
              <a:spcBef>
                <a:spcPts val="0"/>
              </a:spcBef>
              <a:spcAft>
                <a:spcPts val="0"/>
              </a:spcAft>
              <a:buSzPts val="1800"/>
              <a:buChar char="●"/>
            </a:pPr>
            <a:r>
              <a:rPr lang="en" u="sng"/>
              <a:t>Peer Observations</a:t>
            </a:r>
            <a:r>
              <a:rPr lang="en"/>
              <a:t>: Create formal opportunities for teachers to conduct peer observation of each other’s classroom with guided post observation feedback and collaboration time.</a:t>
            </a:r>
            <a:br>
              <a:rPr lang="en"/>
            </a:br>
            <a:endParaRPr/>
          </a:p>
          <a:p>
            <a:pPr marL="457200" lvl="0" indent="-342900" algn="l" rtl="0">
              <a:spcBef>
                <a:spcPts val="0"/>
              </a:spcBef>
              <a:spcAft>
                <a:spcPts val="0"/>
              </a:spcAft>
              <a:buSzPts val="1800"/>
              <a:buChar char="●"/>
            </a:pPr>
            <a:r>
              <a:rPr lang="en" u="sng"/>
              <a:t>Formative Assessment</a:t>
            </a:r>
            <a:r>
              <a:rPr lang="en"/>
              <a:t>: PD, Practices and Strategies that create a building culture of developing formative assessment and using that data in crafting and revising lessons to improve our instruction to meet the needs of student learning growth</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Year Three: Planning &amp; Collaboration</a:t>
            </a:r>
            <a:endParaRPr/>
          </a:p>
        </p:txBody>
      </p:sp>
      <p:sp>
        <p:nvSpPr>
          <p:cNvPr id="152" name="Google Shape;152;p25"/>
          <p:cNvSpPr txBox="1">
            <a:spLocks noGrp="1"/>
          </p:cNvSpPr>
          <p:nvPr>
            <p:ph type="body" idx="1"/>
          </p:nvPr>
        </p:nvSpPr>
        <p:spPr>
          <a:xfrm>
            <a:off x="387900" y="1489825"/>
            <a:ext cx="8368200" cy="3538800"/>
          </a:xfrm>
          <a:prstGeom prst="rect">
            <a:avLst/>
          </a:prstGeom>
        </p:spPr>
        <p:txBody>
          <a:bodyPr spcFirstLastPara="1" wrap="square" lIns="91425" tIns="91425" rIns="91425" bIns="91425" anchor="t" anchorCtr="0">
            <a:normAutofit fontScale="92500" lnSpcReduction="10000"/>
          </a:bodyPr>
          <a:lstStyle/>
          <a:p>
            <a:pPr marL="457200" lvl="0" indent="-334327" algn="l" rtl="0">
              <a:spcBef>
                <a:spcPts val="0"/>
              </a:spcBef>
              <a:spcAft>
                <a:spcPts val="0"/>
              </a:spcAft>
              <a:buSzPct val="100000"/>
              <a:buChar char="●"/>
            </a:pPr>
            <a:r>
              <a:rPr lang="en" u="sng"/>
              <a:t>Use of Formative Assessment in Lesson Planning</a:t>
            </a:r>
            <a:r>
              <a:rPr lang="en"/>
              <a:t>: PD, Collaborative time and PLC time focused on using Formative Assessment data in lesson planning to improve engagement and improve learning growth.</a:t>
            </a:r>
            <a:endParaRPr/>
          </a:p>
          <a:p>
            <a:pPr marL="457200" lvl="0" indent="0" algn="l" rtl="0">
              <a:spcBef>
                <a:spcPts val="1200"/>
              </a:spcBef>
              <a:spcAft>
                <a:spcPts val="0"/>
              </a:spcAft>
              <a:buNone/>
            </a:pPr>
            <a:endParaRPr/>
          </a:p>
          <a:p>
            <a:pPr marL="457200" lvl="0" indent="-334327" algn="l" rtl="0">
              <a:spcBef>
                <a:spcPts val="1200"/>
              </a:spcBef>
              <a:spcAft>
                <a:spcPts val="0"/>
              </a:spcAft>
              <a:buSzPct val="100000"/>
              <a:buChar char="●"/>
            </a:pPr>
            <a:r>
              <a:rPr lang="en" u="sng"/>
              <a:t>Team Tours</a:t>
            </a:r>
            <a:r>
              <a:rPr lang="en"/>
              <a:t>: Expansion of formal, scheduled, non-evaluative tours of classrooms with cross-disciplinary administrators, department heads and teachers to create common understanding of school-wide learning expectations, facilitate discussions on trends in teaching and learning, and share best practices across departments to improve student engagement and learning growth.</a:t>
            </a:r>
            <a:br>
              <a:rPr lang="en"/>
            </a:br>
            <a:br>
              <a:rPr lang="en"/>
            </a:b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u="sng"/>
              <a:t>PNHS Implementation March, 2024 - March, 2025</a:t>
            </a:r>
            <a:endParaRPr u="sng"/>
          </a:p>
          <a:p>
            <a:pPr marL="0" lvl="0" indent="0" algn="ctr" rtl="0">
              <a:spcBef>
                <a:spcPts val="0"/>
              </a:spcBef>
              <a:spcAft>
                <a:spcPts val="0"/>
              </a:spcAft>
              <a:buNone/>
            </a:pPr>
            <a:r>
              <a:rPr lang="en" sz="2222" i="1"/>
              <a:t>This Year’s Action Plan:</a:t>
            </a:r>
            <a:endParaRPr sz="2222" i="1"/>
          </a:p>
        </p:txBody>
      </p:sp>
      <p:sp>
        <p:nvSpPr>
          <p:cNvPr id="158" name="Google Shape;158;p26"/>
          <p:cNvSpPr txBox="1">
            <a:spLocks noGrp="1"/>
          </p:cNvSpPr>
          <p:nvPr>
            <p:ph type="body" idx="1"/>
          </p:nvPr>
        </p:nvSpPr>
        <p:spPr>
          <a:xfrm>
            <a:off x="59550" y="1489825"/>
            <a:ext cx="2948700" cy="35196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b="1" u="sng">
                <a:solidFill>
                  <a:srgbClr val="00FF00"/>
                </a:solidFill>
              </a:rPr>
              <a:t>GOAL 1: IDENTIFY AND IMPLEMENT TRANSITION GOALS</a:t>
            </a:r>
            <a:r>
              <a:rPr lang="en">
                <a:solidFill>
                  <a:srgbClr val="00FF00"/>
                </a:solidFill>
              </a:rPr>
              <a:t>:</a:t>
            </a:r>
            <a:endParaRPr>
              <a:solidFill>
                <a:srgbClr val="00FF00"/>
              </a:solidFill>
            </a:endParaRPr>
          </a:p>
          <a:p>
            <a:pPr marL="457200" lvl="0" indent="-317500" algn="l" rtl="0">
              <a:spcBef>
                <a:spcPts val="1600"/>
              </a:spcBef>
              <a:spcAft>
                <a:spcPts val="0"/>
              </a:spcAft>
              <a:buSzPts val="1400"/>
              <a:buChar char="●"/>
            </a:pPr>
            <a:r>
              <a:rPr lang="en" i="1"/>
              <a:t>Publish Transition Goals</a:t>
            </a:r>
            <a:r>
              <a:rPr lang="en"/>
              <a:t>: Community, Professionalism &amp; Resilience and course connections.</a:t>
            </a:r>
            <a:br>
              <a:rPr lang="en"/>
            </a:br>
            <a:endParaRPr/>
          </a:p>
          <a:p>
            <a:pPr marL="457200" lvl="0" indent="-317500" algn="l" rtl="0">
              <a:spcBef>
                <a:spcPts val="0"/>
              </a:spcBef>
              <a:spcAft>
                <a:spcPts val="0"/>
              </a:spcAft>
              <a:buSzPts val="1400"/>
              <a:buChar char="●"/>
            </a:pPr>
            <a:r>
              <a:rPr lang="en"/>
              <a:t>Create Advisory Lessons to teach skills to build Transition Goal achievement</a:t>
            </a:r>
            <a:br>
              <a:rPr lang="en"/>
            </a:br>
            <a:endParaRPr/>
          </a:p>
          <a:p>
            <a:pPr marL="457200" lvl="0" indent="-317500" algn="l" rtl="0">
              <a:spcBef>
                <a:spcPts val="0"/>
              </a:spcBef>
              <a:spcAft>
                <a:spcPts val="0"/>
              </a:spcAft>
              <a:buSzPts val="1400"/>
              <a:buChar char="●"/>
            </a:pPr>
            <a:r>
              <a:rPr lang="en"/>
              <a:t>Begin to develop </a:t>
            </a:r>
            <a:r>
              <a:rPr lang="en" i="1"/>
              <a:t>Senior Capstone</a:t>
            </a:r>
            <a:r>
              <a:rPr lang="en"/>
              <a:t> on reflection of goals and personal growth</a:t>
            </a:r>
            <a:endParaRPr/>
          </a:p>
        </p:txBody>
      </p:sp>
      <p:sp>
        <p:nvSpPr>
          <p:cNvPr id="159" name="Google Shape;159;p26"/>
          <p:cNvSpPr txBox="1">
            <a:spLocks noGrp="1"/>
          </p:cNvSpPr>
          <p:nvPr>
            <p:ph type="body" idx="2"/>
          </p:nvPr>
        </p:nvSpPr>
        <p:spPr>
          <a:xfrm>
            <a:off x="3076350" y="1489825"/>
            <a:ext cx="2948700" cy="35196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rmAutofit fontScale="92500" lnSpcReduction="10000"/>
          </a:bodyPr>
          <a:lstStyle/>
          <a:p>
            <a:pPr marL="0" lvl="0" indent="0" algn="ctr" rtl="0">
              <a:spcBef>
                <a:spcPts val="0"/>
              </a:spcBef>
              <a:spcAft>
                <a:spcPts val="0"/>
              </a:spcAft>
              <a:buNone/>
            </a:pPr>
            <a:r>
              <a:rPr lang="en" b="1" u="sng">
                <a:solidFill>
                  <a:srgbClr val="00FF00"/>
                </a:solidFill>
              </a:rPr>
              <a:t>GOAL 2: REACH ALL STUDENTS</a:t>
            </a:r>
            <a:r>
              <a:rPr lang="en">
                <a:solidFill>
                  <a:srgbClr val="00FF00"/>
                </a:solidFill>
              </a:rPr>
              <a:t>:</a:t>
            </a:r>
            <a:br>
              <a:rPr lang="en" u="sng">
                <a:solidFill>
                  <a:srgbClr val="00FF00"/>
                </a:solidFill>
              </a:rPr>
            </a:br>
            <a:endParaRPr u="sng">
              <a:solidFill>
                <a:srgbClr val="00FF00"/>
              </a:solidFill>
            </a:endParaRPr>
          </a:p>
          <a:p>
            <a:pPr marL="457200" lvl="0" indent="-310832" algn="l" rtl="0">
              <a:spcBef>
                <a:spcPts val="1600"/>
              </a:spcBef>
              <a:spcAft>
                <a:spcPts val="0"/>
              </a:spcAft>
              <a:buSzPct val="100000"/>
              <a:buChar char="●"/>
            </a:pPr>
            <a:r>
              <a:rPr lang="en"/>
              <a:t>Develop </a:t>
            </a:r>
            <a:r>
              <a:rPr lang="en" i="1"/>
              <a:t>Data Team</a:t>
            </a:r>
            <a:r>
              <a:rPr lang="en"/>
              <a:t> findings and possible solutions  to implement targeted programs to support at-risk students</a:t>
            </a:r>
            <a:br>
              <a:rPr lang="en"/>
            </a:br>
            <a:endParaRPr/>
          </a:p>
          <a:p>
            <a:pPr marL="457200" lvl="0" indent="-310832" algn="l" rtl="0">
              <a:spcBef>
                <a:spcPts val="0"/>
              </a:spcBef>
              <a:spcAft>
                <a:spcPts val="0"/>
              </a:spcAft>
              <a:buSzPct val="100000"/>
              <a:buChar char="●"/>
            </a:pPr>
            <a:r>
              <a:rPr lang="en" i="1"/>
              <a:t>School-Wide Program</a:t>
            </a:r>
            <a:r>
              <a:rPr lang="en"/>
              <a:t> for all staff and students to improve inclusive culture</a:t>
            </a:r>
            <a:br>
              <a:rPr lang="en"/>
            </a:br>
            <a:endParaRPr/>
          </a:p>
          <a:p>
            <a:pPr marL="457200" lvl="0" indent="-310832" algn="l" rtl="0">
              <a:spcBef>
                <a:spcPts val="0"/>
              </a:spcBef>
              <a:spcAft>
                <a:spcPts val="0"/>
              </a:spcAft>
              <a:buSzPct val="100000"/>
              <a:buChar char="●"/>
            </a:pPr>
            <a:r>
              <a:rPr lang="en"/>
              <a:t>Develop in-school programs to provide </a:t>
            </a:r>
            <a:r>
              <a:rPr lang="en" i="1"/>
              <a:t>voice</a:t>
            </a:r>
            <a:r>
              <a:rPr lang="en"/>
              <a:t> to improve access to learning and culture for diverse and at-risk students</a:t>
            </a:r>
            <a:endParaRPr/>
          </a:p>
        </p:txBody>
      </p:sp>
      <p:sp>
        <p:nvSpPr>
          <p:cNvPr id="160" name="Google Shape;160;p26"/>
          <p:cNvSpPr txBox="1">
            <a:spLocks noGrp="1"/>
          </p:cNvSpPr>
          <p:nvPr>
            <p:ph type="body" idx="2"/>
          </p:nvPr>
        </p:nvSpPr>
        <p:spPr>
          <a:xfrm>
            <a:off x="6093150" y="1489825"/>
            <a:ext cx="2991000" cy="35196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b="1" u="sng">
                <a:solidFill>
                  <a:srgbClr val="00FF00"/>
                </a:solidFill>
              </a:rPr>
              <a:t>GOAL 3: INCREASE STUDENT ENGAGEMENT</a:t>
            </a:r>
            <a:r>
              <a:rPr lang="en">
                <a:solidFill>
                  <a:srgbClr val="00FF00"/>
                </a:solidFill>
              </a:rPr>
              <a:t>:</a:t>
            </a:r>
            <a:endParaRPr>
              <a:solidFill>
                <a:srgbClr val="00FF00"/>
              </a:solidFill>
            </a:endParaRPr>
          </a:p>
          <a:p>
            <a:pPr marL="457200" lvl="0" indent="-317500" algn="l" rtl="0">
              <a:spcBef>
                <a:spcPts val="1600"/>
              </a:spcBef>
              <a:spcAft>
                <a:spcPts val="0"/>
              </a:spcAft>
              <a:buSzPts val="1400"/>
              <a:buChar char="●"/>
            </a:pPr>
            <a:r>
              <a:rPr lang="en"/>
              <a:t>Expand Team Tours to create consistency and share best practices around improved engagement and learning growth</a:t>
            </a:r>
            <a:br>
              <a:rPr lang="en"/>
            </a:br>
            <a:endParaRPr/>
          </a:p>
          <a:p>
            <a:pPr marL="457200" lvl="0" indent="-317500" algn="l" rtl="0">
              <a:spcBef>
                <a:spcPts val="0"/>
              </a:spcBef>
              <a:spcAft>
                <a:spcPts val="0"/>
              </a:spcAft>
              <a:buSzPts val="1400"/>
              <a:buChar char="●"/>
            </a:pPr>
            <a:r>
              <a:rPr lang="en"/>
              <a:t>Implement common building-wide strategies for using </a:t>
            </a:r>
            <a:r>
              <a:rPr lang="en" i="1"/>
              <a:t>formative assessment</a:t>
            </a:r>
            <a:r>
              <a:rPr lang="en"/>
              <a:t> and using the data to improve instruction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7"/>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Developing a PNHS where:</a:t>
            </a:r>
            <a:endParaRPr/>
          </a:p>
        </p:txBody>
      </p:sp>
      <p:sp>
        <p:nvSpPr>
          <p:cNvPr id="166" name="Google Shape;166;p27"/>
          <p:cNvSpPr txBox="1">
            <a:spLocks noGrp="1"/>
          </p:cNvSpPr>
          <p:nvPr>
            <p:ph type="body" idx="2"/>
          </p:nvPr>
        </p:nvSpPr>
        <p:spPr>
          <a:xfrm>
            <a:off x="4697700" y="50975"/>
            <a:ext cx="4303500" cy="4504800"/>
          </a:xfrm>
          <a:prstGeom prst="rect">
            <a:avLst/>
          </a:prstGeom>
        </p:spPr>
        <p:txBody>
          <a:bodyPr spcFirstLastPara="1" wrap="square" lIns="91425" tIns="91425" rIns="91425" bIns="91425" anchor="ctr" anchorCtr="0">
            <a:normAutofit fontScale="92500" lnSpcReduction="10000"/>
          </a:bodyPr>
          <a:lstStyle/>
          <a:p>
            <a:pPr marL="457200" lvl="0" indent="-334327" algn="l" rtl="0">
              <a:spcBef>
                <a:spcPts val="0"/>
              </a:spcBef>
              <a:spcAft>
                <a:spcPts val="0"/>
              </a:spcAft>
              <a:buSzPct val="100000"/>
              <a:buChar char="●"/>
            </a:pPr>
            <a:r>
              <a:rPr lang="en"/>
              <a:t>Students </a:t>
            </a:r>
            <a:r>
              <a:rPr lang="en" i="1"/>
              <a:t>personalize</a:t>
            </a:r>
            <a:r>
              <a:rPr lang="en"/>
              <a:t> their learning.</a:t>
            </a:r>
            <a:br>
              <a:rPr lang="en"/>
            </a:br>
            <a:endParaRPr/>
          </a:p>
          <a:p>
            <a:pPr marL="457200" lvl="0" indent="-334327" algn="l" rtl="0">
              <a:spcBef>
                <a:spcPts val="0"/>
              </a:spcBef>
              <a:spcAft>
                <a:spcPts val="0"/>
              </a:spcAft>
              <a:buSzPct val="100000"/>
              <a:buChar char="●"/>
            </a:pPr>
            <a:r>
              <a:rPr lang="en"/>
              <a:t>Students </a:t>
            </a:r>
            <a:r>
              <a:rPr lang="en" i="1"/>
              <a:t>reflect</a:t>
            </a:r>
            <a:r>
              <a:rPr lang="en"/>
              <a:t> formally both on content growth </a:t>
            </a:r>
            <a:r>
              <a:rPr lang="en" b="1" i="1"/>
              <a:t>AND</a:t>
            </a:r>
            <a:r>
              <a:rPr lang="en"/>
              <a:t> personal growth.</a:t>
            </a:r>
            <a:br>
              <a:rPr lang="en"/>
            </a:br>
            <a:endParaRPr/>
          </a:p>
          <a:p>
            <a:pPr marL="457200" lvl="0" indent="-334327" algn="l" rtl="0">
              <a:spcBef>
                <a:spcPts val="0"/>
              </a:spcBef>
              <a:spcAft>
                <a:spcPts val="0"/>
              </a:spcAft>
              <a:buSzPct val="100000"/>
              <a:buChar char="●"/>
            </a:pPr>
            <a:r>
              <a:rPr lang="en" b="1"/>
              <a:t>ALL</a:t>
            </a:r>
            <a:r>
              <a:rPr lang="en"/>
              <a:t> students feel a sense of </a:t>
            </a:r>
            <a:r>
              <a:rPr lang="en" i="1"/>
              <a:t>belonging</a:t>
            </a:r>
            <a:r>
              <a:rPr lang="en"/>
              <a:t> and at home at PNHS.</a:t>
            </a:r>
            <a:br>
              <a:rPr lang="en"/>
            </a:br>
            <a:endParaRPr/>
          </a:p>
          <a:p>
            <a:pPr marL="457200" lvl="0" indent="-334327" algn="l" rtl="0">
              <a:spcBef>
                <a:spcPts val="0"/>
              </a:spcBef>
              <a:spcAft>
                <a:spcPts val="0"/>
              </a:spcAft>
              <a:buSzPct val="100000"/>
              <a:buChar char="●"/>
            </a:pPr>
            <a:r>
              <a:rPr lang="en"/>
              <a:t>Every type and level of learner believes they can </a:t>
            </a:r>
            <a:r>
              <a:rPr lang="en" i="1"/>
              <a:t>succeed and achieve</a:t>
            </a:r>
            <a:r>
              <a:rPr lang="en"/>
              <a:t> more  than they did yesterday.</a:t>
            </a:r>
            <a:br>
              <a:rPr lang="en"/>
            </a:br>
            <a:endParaRPr/>
          </a:p>
          <a:p>
            <a:pPr marL="457200" lvl="0" indent="-334327" algn="l" rtl="0">
              <a:spcBef>
                <a:spcPts val="0"/>
              </a:spcBef>
              <a:spcAft>
                <a:spcPts val="0"/>
              </a:spcAft>
              <a:buSzPct val="100000"/>
              <a:buChar char="●"/>
            </a:pPr>
            <a:r>
              <a:rPr lang="en"/>
              <a:t>Our students have the supports and resources to fully engage with a </a:t>
            </a:r>
            <a:r>
              <a:rPr lang="en" i="1"/>
              <a:t>well rounded high school experience</a:t>
            </a:r>
            <a:r>
              <a:rPr lang="en"/>
              <a:t>.</a:t>
            </a:r>
            <a:endParaRPr/>
          </a:p>
        </p:txBody>
      </p:sp>
      <p:sp>
        <p:nvSpPr>
          <p:cNvPr id="167" name="Google Shape;167;p27"/>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28"/>
          <p:cNvPicPr preferRelativeResize="0"/>
          <p:nvPr/>
        </p:nvPicPr>
        <p:blipFill>
          <a:blip r:embed="rId3">
            <a:alphaModFix/>
          </a:blip>
          <a:stretch>
            <a:fillRect/>
          </a:stretch>
        </p:blipFill>
        <p:spPr>
          <a:xfrm>
            <a:off x="571500" y="333375"/>
            <a:ext cx="8001000" cy="4476750"/>
          </a:xfrm>
          <a:prstGeom prst="rect">
            <a:avLst/>
          </a:prstGeom>
          <a:noFill/>
          <a:ln>
            <a:noFill/>
          </a:ln>
        </p:spPr>
      </p:pic>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1752</Words>
  <Application>Microsoft Office PowerPoint</Application>
  <PresentationFormat>On-screen Show (16:9)</PresentationFormat>
  <Paragraphs>98</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Lora</vt:lpstr>
      <vt:lpstr>Oswald</vt:lpstr>
      <vt:lpstr>Arial</vt:lpstr>
      <vt:lpstr>Roboto Slab</vt:lpstr>
      <vt:lpstr>Roboto</vt:lpstr>
      <vt:lpstr>Marina</vt:lpstr>
      <vt:lpstr>PowerPoint Presentation</vt:lpstr>
      <vt:lpstr>Plymouth North  High School</vt:lpstr>
      <vt:lpstr>SIP GOALS: PNHS 2022-2025 &amp;  Strategic Plan Alignment</vt:lpstr>
      <vt:lpstr>Goal 1: Identify &amp; Implement Transition Goals Developing a PNHS Vision for Graduates founded in a Growth Mindset</vt:lpstr>
      <vt:lpstr>2023-2024: Goal Development &amp; Implementation: COMMUNITY, PROFESSIONALISM, RESILIENCE</vt:lpstr>
      <vt:lpstr>Year Two: Initial Lessons School Wide</vt:lpstr>
      <vt:lpstr>Year Three: Lessons School Wide</vt:lpstr>
      <vt:lpstr>Goal 2: Reach ALL Students Inclusion, Equity for Diverse Students &amp; Learning Growth at ALL levels</vt:lpstr>
      <vt:lpstr>2023-2024: Expand Student Voice and Data Team</vt:lpstr>
      <vt:lpstr>Year Three: Programs to reach all students</vt:lpstr>
      <vt:lpstr>Goal 3: Increase Student Engagement Getting Back to Deeper Learning and Social/Emotional Success</vt:lpstr>
      <vt:lpstr>Year Two: Increase Student Engagement</vt:lpstr>
      <vt:lpstr>Year Three: Planning &amp; Collaboration</vt:lpstr>
      <vt:lpstr>PNHS Implementation March, 2024 - March, 2025 This Year’s Action Plan:</vt:lpstr>
      <vt:lpstr>Developing a PNHS where: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Patricia Breton</dc:creator>
  <cp:lastModifiedBy>Patricia Breton</cp:lastModifiedBy>
  <cp:revision>1</cp:revision>
  <dcterms:modified xsi:type="dcterms:W3CDTF">2024-02-01T19:07:57Z</dcterms:modified>
</cp:coreProperties>
</file>